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56" r:id="rId2"/>
    <p:sldId id="257" r:id="rId3"/>
    <p:sldId id="395" r:id="rId4"/>
    <p:sldId id="258" r:id="rId5"/>
    <p:sldId id="291" r:id="rId6"/>
    <p:sldId id="303" r:id="rId7"/>
    <p:sldId id="456" r:id="rId8"/>
    <p:sldId id="457" r:id="rId9"/>
    <p:sldId id="446" r:id="rId10"/>
    <p:sldId id="302" r:id="rId11"/>
    <p:sldId id="262" r:id="rId12"/>
    <p:sldId id="282" r:id="rId13"/>
    <p:sldId id="458" r:id="rId14"/>
    <p:sldId id="283" r:id="rId15"/>
    <p:sldId id="293" r:id="rId16"/>
    <p:sldId id="315" r:id="rId17"/>
    <p:sldId id="316" r:id="rId18"/>
    <p:sldId id="317" r:id="rId19"/>
    <p:sldId id="319" r:id="rId20"/>
    <p:sldId id="335" r:id="rId21"/>
    <p:sldId id="323" r:id="rId22"/>
    <p:sldId id="322" r:id="rId23"/>
    <p:sldId id="324" r:id="rId24"/>
    <p:sldId id="336" r:id="rId25"/>
    <p:sldId id="320" r:id="rId26"/>
    <p:sldId id="489" r:id="rId27"/>
    <p:sldId id="321" r:id="rId28"/>
    <p:sldId id="318" r:id="rId29"/>
    <p:sldId id="445" r:id="rId30"/>
    <p:sldId id="440" r:id="rId31"/>
    <p:sldId id="441" r:id="rId32"/>
    <p:sldId id="442" r:id="rId33"/>
    <p:sldId id="443" r:id="rId34"/>
    <p:sldId id="284" r:id="rId35"/>
    <p:sldId id="492" r:id="rId36"/>
    <p:sldId id="491" r:id="rId37"/>
    <p:sldId id="487" r:id="rId38"/>
    <p:sldId id="334" r:id="rId39"/>
    <p:sldId id="339" r:id="rId40"/>
    <p:sldId id="340" r:id="rId41"/>
    <p:sldId id="341" r:id="rId42"/>
    <p:sldId id="347" r:id="rId43"/>
    <p:sldId id="346" r:id="rId44"/>
    <p:sldId id="345" r:id="rId45"/>
    <p:sldId id="351" r:id="rId46"/>
    <p:sldId id="350" r:id="rId47"/>
    <p:sldId id="349" r:id="rId48"/>
    <p:sldId id="348" r:id="rId49"/>
    <p:sldId id="438" r:id="rId50"/>
    <p:sldId id="481" r:id="rId51"/>
    <p:sldId id="305" r:id="rId52"/>
    <p:sldId id="306" r:id="rId53"/>
    <p:sldId id="307" r:id="rId54"/>
    <p:sldId id="308" r:id="rId55"/>
    <p:sldId id="309" r:id="rId56"/>
    <p:sldId id="310" r:id="rId57"/>
    <p:sldId id="483" r:id="rId58"/>
    <p:sldId id="484" r:id="rId59"/>
    <p:sldId id="490" r:id="rId60"/>
    <p:sldId id="485" r:id="rId61"/>
    <p:sldId id="462" r:id="rId62"/>
    <p:sldId id="463" r:id="rId63"/>
    <p:sldId id="464" r:id="rId64"/>
    <p:sldId id="465" r:id="rId65"/>
    <p:sldId id="467" r:id="rId66"/>
    <p:sldId id="466" r:id="rId67"/>
    <p:sldId id="469" r:id="rId68"/>
    <p:sldId id="470" r:id="rId69"/>
    <p:sldId id="471" r:id="rId70"/>
    <p:sldId id="472" r:id="rId71"/>
    <p:sldId id="474" r:id="rId72"/>
    <p:sldId id="473" r:id="rId73"/>
    <p:sldId id="475" r:id="rId74"/>
    <p:sldId id="476" r:id="rId75"/>
    <p:sldId id="477" r:id="rId76"/>
    <p:sldId id="478" r:id="rId77"/>
    <p:sldId id="479" r:id="rId78"/>
    <p:sldId id="468" r:id="rId79"/>
    <p:sldId id="269" r:id="rId80"/>
    <p:sldId id="270" r:id="rId81"/>
    <p:sldId id="272" r:id="rId8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D9AF2A-6F11-43D9-9D6B-03628456D53D}" v="1" dt="2025-02-24T14:45:57.103"/>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4660"/>
  </p:normalViewPr>
  <p:slideViewPr>
    <p:cSldViewPr snapToGrid="0">
      <p:cViewPr varScale="1">
        <p:scale>
          <a:sx n="78" d="100"/>
          <a:sy n="78" d="100"/>
        </p:scale>
        <p:origin x="642"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dir Miranda Pinto" userId="53b37b87f92a8dc6" providerId="LiveId" clId="{67D9AF2A-6F11-43D9-9D6B-03628456D53D}"/>
    <pc:docChg chg="custSel addSld delSld modSld">
      <pc:chgData name="Valdir Miranda Pinto" userId="53b37b87f92a8dc6" providerId="LiveId" clId="{67D9AF2A-6F11-43D9-9D6B-03628456D53D}" dt="2025-02-24T18:09:13.355" v="1186" actId="6549"/>
      <pc:docMkLst>
        <pc:docMk/>
      </pc:docMkLst>
      <pc:sldChg chg="modSp mod">
        <pc:chgData name="Valdir Miranda Pinto" userId="53b37b87f92a8dc6" providerId="LiveId" clId="{67D9AF2A-6F11-43D9-9D6B-03628456D53D}" dt="2025-02-24T14:24:56.048" v="38" actId="20577"/>
        <pc:sldMkLst>
          <pc:docMk/>
          <pc:sldMk cId="3132809139" sldId="283"/>
        </pc:sldMkLst>
        <pc:spChg chg="mod">
          <ac:chgData name="Valdir Miranda Pinto" userId="53b37b87f92a8dc6" providerId="LiveId" clId="{67D9AF2A-6F11-43D9-9D6B-03628456D53D}" dt="2025-02-24T14:24:56.048" v="38" actId="20577"/>
          <ac:spMkLst>
            <pc:docMk/>
            <pc:sldMk cId="3132809139" sldId="283"/>
            <ac:spMk id="3" creationId="{00000000-0000-0000-0000-000000000000}"/>
          </ac:spMkLst>
        </pc:spChg>
      </pc:sldChg>
      <pc:sldChg chg="modSp mod">
        <pc:chgData name="Valdir Miranda Pinto" userId="53b37b87f92a8dc6" providerId="LiveId" clId="{67D9AF2A-6F11-43D9-9D6B-03628456D53D}" dt="2025-02-22T22:16:56.572" v="19" actId="14100"/>
        <pc:sldMkLst>
          <pc:docMk/>
          <pc:sldMk cId="3890342122" sldId="305"/>
        </pc:sldMkLst>
        <pc:spChg chg="mod">
          <ac:chgData name="Valdir Miranda Pinto" userId="53b37b87f92a8dc6" providerId="LiveId" clId="{67D9AF2A-6F11-43D9-9D6B-03628456D53D}" dt="2025-02-22T22:16:56.572" v="19" actId="14100"/>
          <ac:spMkLst>
            <pc:docMk/>
            <pc:sldMk cId="3890342122" sldId="305"/>
            <ac:spMk id="3" creationId="{00000000-0000-0000-0000-000000000000}"/>
          </ac:spMkLst>
        </pc:spChg>
      </pc:sldChg>
      <pc:sldChg chg="del">
        <pc:chgData name="Valdir Miranda Pinto" userId="53b37b87f92a8dc6" providerId="LiveId" clId="{67D9AF2A-6F11-43D9-9D6B-03628456D53D}" dt="2025-02-22T22:12:24.511" v="6" actId="47"/>
        <pc:sldMkLst>
          <pc:docMk/>
          <pc:sldMk cId="2673908878" sldId="311"/>
        </pc:sldMkLst>
      </pc:sldChg>
      <pc:sldChg chg="modSp del mod">
        <pc:chgData name="Valdir Miranda Pinto" userId="53b37b87f92a8dc6" providerId="LiveId" clId="{67D9AF2A-6F11-43D9-9D6B-03628456D53D}" dt="2025-02-22T21:53:35.704" v="4" actId="47"/>
        <pc:sldMkLst>
          <pc:docMk/>
          <pc:sldMk cId="868964581" sldId="312"/>
        </pc:sldMkLst>
      </pc:sldChg>
      <pc:sldChg chg="del">
        <pc:chgData name="Valdir Miranda Pinto" userId="53b37b87f92a8dc6" providerId="LiveId" clId="{67D9AF2A-6F11-43D9-9D6B-03628456D53D}" dt="2025-02-22T21:53:44.821" v="5" actId="47"/>
        <pc:sldMkLst>
          <pc:docMk/>
          <pc:sldMk cId="3296312056" sldId="313"/>
        </pc:sldMkLst>
      </pc:sldChg>
      <pc:sldChg chg="del">
        <pc:chgData name="Valdir Miranda Pinto" userId="53b37b87f92a8dc6" providerId="LiveId" clId="{67D9AF2A-6F11-43D9-9D6B-03628456D53D}" dt="2025-02-24T14:26:54.325" v="39" actId="2696"/>
        <pc:sldMkLst>
          <pc:docMk/>
          <pc:sldMk cId="3304959682" sldId="314"/>
        </pc:sldMkLst>
      </pc:sldChg>
      <pc:sldChg chg="modSp mod">
        <pc:chgData name="Valdir Miranda Pinto" userId="53b37b87f92a8dc6" providerId="LiveId" clId="{67D9AF2A-6F11-43D9-9D6B-03628456D53D}" dt="2025-02-24T14:29:12.752" v="110" actId="6549"/>
        <pc:sldMkLst>
          <pc:docMk/>
          <pc:sldMk cId="1763108591" sldId="316"/>
        </pc:sldMkLst>
        <pc:spChg chg="mod">
          <ac:chgData name="Valdir Miranda Pinto" userId="53b37b87f92a8dc6" providerId="LiveId" clId="{67D9AF2A-6F11-43D9-9D6B-03628456D53D}" dt="2025-02-24T14:29:12.752" v="110" actId="6549"/>
          <ac:spMkLst>
            <pc:docMk/>
            <pc:sldMk cId="1763108591" sldId="316"/>
            <ac:spMk id="3" creationId="{00000000-0000-0000-0000-000000000000}"/>
          </ac:spMkLst>
        </pc:spChg>
      </pc:sldChg>
      <pc:sldChg chg="modSp mod">
        <pc:chgData name="Valdir Miranda Pinto" userId="53b37b87f92a8dc6" providerId="LiveId" clId="{67D9AF2A-6F11-43D9-9D6B-03628456D53D}" dt="2025-02-24T14:29:51.845" v="139" actId="6549"/>
        <pc:sldMkLst>
          <pc:docMk/>
          <pc:sldMk cId="403008061" sldId="318"/>
        </pc:sldMkLst>
        <pc:spChg chg="mod">
          <ac:chgData name="Valdir Miranda Pinto" userId="53b37b87f92a8dc6" providerId="LiveId" clId="{67D9AF2A-6F11-43D9-9D6B-03628456D53D}" dt="2025-02-24T14:29:51.845" v="139" actId="6549"/>
          <ac:spMkLst>
            <pc:docMk/>
            <pc:sldMk cId="403008061" sldId="318"/>
            <ac:spMk id="3" creationId="{00000000-0000-0000-0000-000000000000}"/>
          </ac:spMkLst>
        </pc:spChg>
      </pc:sldChg>
      <pc:sldChg chg="modSp mod">
        <pc:chgData name="Valdir Miranda Pinto" userId="53b37b87f92a8dc6" providerId="LiveId" clId="{67D9AF2A-6F11-43D9-9D6B-03628456D53D}" dt="2025-02-24T14:40:41.179" v="504" actId="6549"/>
        <pc:sldMkLst>
          <pc:docMk/>
          <pc:sldMk cId="1125181093" sldId="320"/>
        </pc:sldMkLst>
        <pc:spChg chg="mod">
          <ac:chgData name="Valdir Miranda Pinto" userId="53b37b87f92a8dc6" providerId="LiveId" clId="{67D9AF2A-6F11-43D9-9D6B-03628456D53D}" dt="2025-02-24T14:40:41.179" v="504" actId="6549"/>
          <ac:spMkLst>
            <pc:docMk/>
            <pc:sldMk cId="1125181093" sldId="320"/>
            <ac:spMk id="3" creationId="{00000000-0000-0000-0000-000000000000}"/>
          </ac:spMkLst>
        </pc:spChg>
      </pc:sldChg>
      <pc:sldChg chg="modSp mod">
        <pc:chgData name="Valdir Miranda Pinto" userId="53b37b87f92a8dc6" providerId="LiveId" clId="{67D9AF2A-6F11-43D9-9D6B-03628456D53D}" dt="2025-02-24T14:39:18.757" v="452" actId="6549"/>
        <pc:sldMkLst>
          <pc:docMk/>
          <pc:sldMk cId="365234869" sldId="321"/>
        </pc:sldMkLst>
        <pc:spChg chg="mod">
          <ac:chgData name="Valdir Miranda Pinto" userId="53b37b87f92a8dc6" providerId="LiveId" clId="{67D9AF2A-6F11-43D9-9D6B-03628456D53D}" dt="2025-02-24T14:39:18.757" v="452" actId="6549"/>
          <ac:spMkLst>
            <pc:docMk/>
            <pc:sldMk cId="365234869" sldId="321"/>
            <ac:spMk id="3" creationId="{00000000-0000-0000-0000-000000000000}"/>
          </ac:spMkLst>
        </pc:spChg>
      </pc:sldChg>
      <pc:sldChg chg="modSp mod">
        <pc:chgData name="Valdir Miranda Pinto" userId="53b37b87f92a8dc6" providerId="LiveId" clId="{67D9AF2A-6F11-43D9-9D6B-03628456D53D}" dt="2025-02-24T14:31:59.861" v="420" actId="6549"/>
        <pc:sldMkLst>
          <pc:docMk/>
          <pc:sldMk cId="1818248851" sldId="323"/>
        </pc:sldMkLst>
        <pc:spChg chg="mod">
          <ac:chgData name="Valdir Miranda Pinto" userId="53b37b87f92a8dc6" providerId="LiveId" clId="{67D9AF2A-6F11-43D9-9D6B-03628456D53D}" dt="2025-02-24T14:31:59.861" v="420" actId="6549"/>
          <ac:spMkLst>
            <pc:docMk/>
            <pc:sldMk cId="1818248851" sldId="323"/>
            <ac:spMk id="3" creationId="{00000000-0000-0000-0000-000000000000}"/>
          </ac:spMkLst>
        </pc:spChg>
      </pc:sldChg>
      <pc:sldChg chg="modSp mod">
        <pc:chgData name="Valdir Miranda Pinto" userId="53b37b87f92a8dc6" providerId="LiveId" clId="{67D9AF2A-6F11-43D9-9D6B-03628456D53D}" dt="2025-02-24T14:30:44.422" v="173" actId="20577"/>
        <pc:sldMkLst>
          <pc:docMk/>
          <pc:sldMk cId="3929162132" sldId="324"/>
        </pc:sldMkLst>
        <pc:spChg chg="mod">
          <ac:chgData name="Valdir Miranda Pinto" userId="53b37b87f92a8dc6" providerId="LiveId" clId="{67D9AF2A-6F11-43D9-9D6B-03628456D53D}" dt="2025-02-24T14:30:44.422" v="173" actId="20577"/>
          <ac:spMkLst>
            <pc:docMk/>
            <pc:sldMk cId="3929162132" sldId="324"/>
            <ac:spMk id="3" creationId="{00000000-0000-0000-0000-000000000000}"/>
          </ac:spMkLst>
        </pc:spChg>
      </pc:sldChg>
      <pc:sldChg chg="del">
        <pc:chgData name="Valdir Miranda Pinto" userId="53b37b87f92a8dc6" providerId="LiveId" clId="{67D9AF2A-6F11-43D9-9D6B-03628456D53D}" dt="2025-02-24T17:43:54.370" v="760" actId="2696"/>
        <pc:sldMkLst>
          <pc:docMk/>
          <pc:sldMk cId="1788446748" sldId="325"/>
        </pc:sldMkLst>
      </pc:sldChg>
      <pc:sldChg chg="del">
        <pc:chgData name="Valdir Miranda Pinto" userId="53b37b87f92a8dc6" providerId="LiveId" clId="{67D9AF2A-6F11-43D9-9D6B-03628456D53D}" dt="2025-02-24T17:42:38.560" v="758" actId="2696"/>
        <pc:sldMkLst>
          <pc:docMk/>
          <pc:sldMk cId="1274219149" sldId="328"/>
        </pc:sldMkLst>
      </pc:sldChg>
      <pc:sldChg chg="del">
        <pc:chgData name="Valdir Miranda Pinto" userId="53b37b87f92a8dc6" providerId="LiveId" clId="{67D9AF2A-6F11-43D9-9D6B-03628456D53D}" dt="2025-02-22T22:13:29.069" v="17" actId="47"/>
        <pc:sldMkLst>
          <pc:docMk/>
          <pc:sldMk cId="2500395245" sldId="330"/>
        </pc:sldMkLst>
      </pc:sldChg>
      <pc:sldChg chg="modSp mod">
        <pc:chgData name="Valdir Miranda Pinto" userId="53b37b87f92a8dc6" providerId="LiveId" clId="{67D9AF2A-6F11-43D9-9D6B-03628456D53D}" dt="2025-02-24T17:44:41.703" v="784" actId="6549"/>
        <pc:sldMkLst>
          <pc:docMk/>
          <pc:sldMk cId="2861087460" sldId="334"/>
        </pc:sldMkLst>
        <pc:spChg chg="mod">
          <ac:chgData name="Valdir Miranda Pinto" userId="53b37b87f92a8dc6" providerId="LiveId" clId="{67D9AF2A-6F11-43D9-9D6B-03628456D53D}" dt="2025-02-24T17:44:41.703" v="784" actId="6549"/>
          <ac:spMkLst>
            <pc:docMk/>
            <pc:sldMk cId="2861087460" sldId="334"/>
            <ac:spMk id="3" creationId="{00000000-0000-0000-0000-000000000000}"/>
          </ac:spMkLst>
        </pc:spChg>
      </pc:sldChg>
      <pc:sldChg chg="modSp mod">
        <pc:chgData name="Valdir Miranda Pinto" userId="53b37b87f92a8dc6" providerId="LiveId" clId="{67D9AF2A-6F11-43D9-9D6B-03628456D53D}" dt="2025-02-24T17:28:32.718" v="597" actId="6549"/>
        <pc:sldMkLst>
          <pc:docMk/>
          <pc:sldMk cId="3391576727" sldId="335"/>
        </pc:sldMkLst>
        <pc:spChg chg="mod">
          <ac:chgData name="Valdir Miranda Pinto" userId="53b37b87f92a8dc6" providerId="LiveId" clId="{67D9AF2A-6F11-43D9-9D6B-03628456D53D}" dt="2025-02-24T17:28:32.718" v="597" actId="6549"/>
          <ac:spMkLst>
            <pc:docMk/>
            <pc:sldMk cId="3391576727" sldId="335"/>
            <ac:spMk id="3" creationId="{00000000-0000-0000-0000-000000000000}"/>
          </ac:spMkLst>
        </pc:spChg>
      </pc:sldChg>
      <pc:sldChg chg="modSp mod">
        <pc:chgData name="Valdir Miranda Pinto" userId="53b37b87f92a8dc6" providerId="LiveId" clId="{67D9AF2A-6F11-43D9-9D6B-03628456D53D}" dt="2025-02-24T17:27:50.183" v="537" actId="6549"/>
        <pc:sldMkLst>
          <pc:docMk/>
          <pc:sldMk cId="3931956365" sldId="336"/>
        </pc:sldMkLst>
        <pc:spChg chg="mod">
          <ac:chgData name="Valdir Miranda Pinto" userId="53b37b87f92a8dc6" providerId="LiveId" clId="{67D9AF2A-6F11-43D9-9D6B-03628456D53D}" dt="2025-02-24T17:27:50.183" v="537" actId="6549"/>
          <ac:spMkLst>
            <pc:docMk/>
            <pc:sldMk cId="3931956365" sldId="336"/>
            <ac:spMk id="3" creationId="{00000000-0000-0000-0000-000000000000}"/>
          </ac:spMkLst>
        </pc:spChg>
      </pc:sldChg>
      <pc:sldChg chg="del">
        <pc:chgData name="Valdir Miranda Pinto" userId="53b37b87f92a8dc6" providerId="LiveId" clId="{67D9AF2A-6F11-43D9-9D6B-03628456D53D}" dt="2025-02-24T17:27:33.374" v="514" actId="47"/>
        <pc:sldMkLst>
          <pc:docMk/>
          <pc:sldMk cId="158324604" sldId="337"/>
        </pc:sldMkLst>
      </pc:sldChg>
      <pc:sldChg chg="del">
        <pc:chgData name="Valdir Miranda Pinto" userId="53b37b87f92a8dc6" providerId="LiveId" clId="{67D9AF2A-6F11-43D9-9D6B-03628456D53D}" dt="2025-02-24T17:42:48.335" v="759" actId="2696"/>
        <pc:sldMkLst>
          <pc:docMk/>
          <pc:sldMk cId="3174037149" sldId="338"/>
        </pc:sldMkLst>
      </pc:sldChg>
      <pc:sldChg chg="modSp mod">
        <pc:chgData name="Valdir Miranda Pinto" userId="53b37b87f92a8dc6" providerId="LiveId" clId="{67D9AF2A-6F11-43D9-9D6B-03628456D53D}" dt="2025-02-24T17:45:41.910" v="816" actId="6549"/>
        <pc:sldMkLst>
          <pc:docMk/>
          <pc:sldMk cId="3783841035" sldId="339"/>
        </pc:sldMkLst>
        <pc:spChg chg="mod">
          <ac:chgData name="Valdir Miranda Pinto" userId="53b37b87f92a8dc6" providerId="LiveId" clId="{67D9AF2A-6F11-43D9-9D6B-03628456D53D}" dt="2025-02-24T17:45:41.910" v="816" actId="6549"/>
          <ac:spMkLst>
            <pc:docMk/>
            <pc:sldMk cId="3783841035" sldId="339"/>
            <ac:spMk id="3" creationId="{00000000-0000-0000-0000-000000000000}"/>
          </ac:spMkLst>
        </pc:spChg>
      </pc:sldChg>
      <pc:sldChg chg="modSp mod">
        <pc:chgData name="Valdir Miranda Pinto" userId="53b37b87f92a8dc6" providerId="LiveId" clId="{67D9AF2A-6F11-43D9-9D6B-03628456D53D}" dt="2025-02-24T17:46:21.634" v="845" actId="6549"/>
        <pc:sldMkLst>
          <pc:docMk/>
          <pc:sldMk cId="384036783" sldId="340"/>
        </pc:sldMkLst>
        <pc:spChg chg="mod">
          <ac:chgData name="Valdir Miranda Pinto" userId="53b37b87f92a8dc6" providerId="LiveId" clId="{67D9AF2A-6F11-43D9-9D6B-03628456D53D}" dt="2025-02-24T17:46:21.634" v="845" actId="6549"/>
          <ac:spMkLst>
            <pc:docMk/>
            <pc:sldMk cId="384036783" sldId="340"/>
            <ac:spMk id="3" creationId="{00000000-0000-0000-0000-000000000000}"/>
          </ac:spMkLst>
        </pc:spChg>
      </pc:sldChg>
      <pc:sldChg chg="modSp mod">
        <pc:chgData name="Valdir Miranda Pinto" userId="53b37b87f92a8dc6" providerId="LiveId" clId="{67D9AF2A-6F11-43D9-9D6B-03628456D53D}" dt="2025-02-24T17:50:51" v="877" actId="20577"/>
        <pc:sldMkLst>
          <pc:docMk/>
          <pc:sldMk cId="1255075793" sldId="341"/>
        </pc:sldMkLst>
        <pc:spChg chg="mod">
          <ac:chgData name="Valdir Miranda Pinto" userId="53b37b87f92a8dc6" providerId="LiveId" clId="{67D9AF2A-6F11-43D9-9D6B-03628456D53D}" dt="2025-02-24T17:50:51" v="877" actId="20577"/>
          <ac:spMkLst>
            <pc:docMk/>
            <pc:sldMk cId="1255075793" sldId="341"/>
            <ac:spMk id="3" creationId="{00000000-0000-0000-0000-000000000000}"/>
          </ac:spMkLst>
        </pc:spChg>
      </pc:sldChg>
      <pc:sldChg chg="modSp mod">
        <pc:chgData name="Valdir Miranda Pinto" userId="53b37b87f92a8dc6" providerId="LiveId" clId="{67D9AF2A-6F11-43D9-9D6B-03628456D53D}" dt="2025-02-24T17:54:24.920" v="963" actId="6549"/>
        <pc:sldMkLst>
          <pc:docMk/>
          <pc:sldMk cId="2885035533" sldId="345"/>
        </pc:sldMkLst>
        <pc:spChg chg="mod">
          <ac:chgData name="Valdir Miranda Pinto" userId="53b37b87f92a8dc6" providerId="LiveId" clId="{67D9AF2A-6F11-43D9-9D6B-03628456D53D}" dt="2025-02-24T17:54:24.920" v="963" actId="6549"/>
          <ac:spMkLst>
            <pc:docMk/>
            <pc:sldMk cId="2885035533" sldId="345"/>
            <ac:spMk id="3" creationId="{00000000-0000-0000-0000-000000000000}"/>
          </ac:spMkLst>
        </pc:spChg>
      </pc:sldChg>
      <pc:sldChg chg="modSp mod">
        <pc:chgData name="Valdir Miranda Pinto" userId="53b37b87f92a8dc6" providerId="LiveId" clId="{67D9AF2A-6F11-43D9-9D6B-03628456D53D}" dt="2025-02-24T17:52:01.155" v="931" actId="6549"/>
        <pc:sldMkLst>
          <pc:docMk/>
          <pc:sldMk cId="3271219096" sldId="346"/>
        </pc:sldMkLst>
        <pc:spChg chg="mod">
          <ac:chgData name="Valdir Miranda Pinto" userId="53b37b87f92a8dc6" providerId="LiveId" clId="{67D9AF2A-6F11-43D9-9D6B-03628456D53D}" dt="2025-02-24T17:52:01.155" v="931" actId="6549"/>
          <ac:spMkLst>
            <pc:docMk/>
            <pc:sldMk cId="3271219096" sldId="346"/>
            <ac:spMk id="3" creationId="{00000000-0000-0000-0000-000000000000}"/>
          </ac:spMkLst>
        </pc:spChg>
      </pc:sldChg>
      <pc:sldChg chg="modSp mod">
        <pc:chgData name="Valdir Miranda Pinto" userId="53b37b87f92a8dc6" providerId="LiveId" clId="{67D9AF2A-6F11-43D9-9D6B-03628456D53D}" dt="2025-02-24T17:51:42.990" v="897" actId="20577"/>
        <pc:sldMkLst>
          <pc:docMk/>
          <pc:sldMk cId="572286331" sldId="347"/>
        </pc:sldMkLst>
        <pc:spChg chg="mod">
          <ac:chgData name="Valdir Miranda Pinto" userId="53b37b87f92a8dc6" providerId="LiveId" clId="{67D9AF2A-6F11-43D9-9D6B-03628456D53D}" dt="2025-02-24T17:51:42.990" v="897" actId="20577"/>
          <ac:spMkLst>
            <pc:docMk/>
            <pc:sldMk cId="572286331" sldId="347"/>
            <ac:spMk id="3" creationId="{00000000-0000-0000-0000-000000000000}"/>
          </ac:spMkLst>
        </pc:spChg>
      </pc:sldChg>
      <pc:sldChg chg="modSp mod">
        <pc:chgData name="Valdir Miranda Pinto" userId="53b37b87f92a8dc6" providerId="LiveId" clId="{67D9AF2A-6F11-43D9-9D6B-03628456D53D}" dt="2025-02-24T17:58:05.592" v="1090" actId="6549"/>
        <pc:sldMkLst>
          <pc:docMk/>
          <pc:sldMk cId="3355318722" sldId="349"/>
        </pc:sldMkLst>
        <pc:spChg chg="mod">
          <ac:chgData name="Valdir Miranda Pinto" userId="53b37b87f92a8dc6" providerId="LiveId" clId="{67D9AF2A-6F11-43D9-9D6B-03628456D53D}" dt="2025-02-24T17:58:05.592" v="1090" actId="6549"/>
          <ac:spMkLst>
            <pc:docMk/>
            <pc:sldMk cId="3355318722" sldId="349"/>
            <ac:spMk id="3" creationId="{00000000-0000-0000-0000-000000000000}"/>
          </ac:spMkLst>
        </pc:spChg>
      </pc:sldChg>
      <pc:sldChg chg="modSp mod">
        <pc:chgData name="Valdir Miranda Pinto" userId="53b37b87f92a8dc6" providerId="LiveId" clId="{67D9AF2A-6F11-43D9-9D6B-03628456D53D}" dt="2025-02-24T17:57:35.710" v="1050" actId="6549"/>
        <pc:sldMkLst>
          <pc:docMk/>
          <pc:sldMk cId="2632581800" sldId="350"/>
        </pc:sldMkLst>
        <pc:spChg chg="mod">
          <ac:chgData name="Valdir Miranda Pinto" userId="53b37b87f92a8dc6" providerId="LiveId" clId="{67D9AF2A-6F11-43D9-9D6B-03628456D53D}" dt="2025-02-24T17:57:35.710" v="1050" actId="6549"/>
          <ac:spMkLst>
            <pc:docMk/>
            <pc:sldMk cId="2632581800" sldId="350"/>
            <ac:spMk id="3" creationId="{00000000-0000-0000-0000-000000000000}"/>
          </ac:spMkLst>
        </pc:spChg>
      </pc:sldChg>
      <pc:sldChg chg="modSp mod">
        <pc:chgData name="Valdir Miranda Pinto" userId="53b37b87f92a8dc6" providerId="LiveId" clId="{67D9AF2A-6F11-43D9-9D6B-03628456D53D}" dt="2025-02-24T17:56:50.822" v="1024" actId="6549"/>
        <pc:sldMkLst>
          <pc:docMk/>
          <pc:sldMk cId="1974135095" sldId="351"/>
        </pc:sldMkLst>
        <pc:spChg chg="mod">
          <ac:chgData name="Valdir Miranda Pinto" userId="53b37b87f92a8dc6" providerId="LiveId" clId="{67D9AF2A-6F11-43D9-9D6B-03628456D53D}" dt="2025-02-24T17:56:50.822" v="1024" actId="6549"/>
          <ac:spMkLst>
            <pc:docMk/>
            <pc:sldMk cId="1974135095" sldId="351"/>
            <ac:spMk id="3" creationId="{00000000-0000-0000-0000-000000000000}"/>
          </ac:spMkLst>
        </pc:spChg>
      </pc:sldChg>
      <pc:sldChg chg="modSp del mod">
        <pc:chgData name="Valdir Miranda Pinto" userId="53b37b87f92a8dc6" providerId="LiveId" clId="{67D9AF2A-6F11-43D9-9D6B-03628456D53D}" dt="2025-02-24T17:56:43.196" v="995" actId="2696"/>
        <pc:sldMkLst>
          <pc:docMk/>
          <pc:sldMk cId="1197717696" sldId="352"/>
        </pc:sldMkLst>
        <pc:spChg chg="mod">
          <ac:chgData name="Valdir Miranda Pinto" userId="53b37b87f92a8dc6" providerId="LiveId" clId="{67D9AF2A-6F11-43D9-9D6B-03628456D53D}" dt="2025-02-24T17:55:44.409" v="994" actId="6549"/>
          <ac:spMkLst>
            <pc:docMk/>
            <pc:sldMk cId="1197717696" sldId="352"/>
            <ac:spMk id="3" creationId="{00000000-0000-0000-0000-000000000000}"/>
          </ac:spMkLst>
        </pc:spChg>
      </pc:sldChg>
      <pc:sldChg chg="del">
        <pc:chgData name="Valdir Miranda Pinto" userId="53b37b87f92a8dc6" providerId="LiveId" clId="{67D9AF2A-6F11-43D9-9D6B-03628456D53D}" dt="2025-02-22T22:13:20.314" v="16" actId="47"/>
        <pc:sldMkLst>
          <pc:docMk/>
          <pc:sldMk cId="2831629653" sldId="384"/>
        </pc:sldMkLst>
      </pc:sldChg>
      <pc:sldChg chg="del">
        <pc:chgData name="Valdir Miranda Pinto" userId="53b37b87f92a8dc6" providerId="LiveId" clId="{67D9AF2A-6F11-43D9-9D6B-03628456D53D}" dt="2025-02-22T22:13:12.629" v="14" actId="47"/>
        <pc:sldMkLst>
          <pc:docMk/>
          <pc:sldMk cId="1808551544" sldId="385"/>
        </pc:sldMkLst>
      </pc:sldChg>
      <pc:sldChg chg="del">
        <pc:chgData name="Valdir Miranda Pinto" userId="53b37b87f92a8dc6" providerId="LiveId" clId="{67D9AF2A-6F11-43D9-9D6B-03628456D53D}" dt="2025-02-22T22:13:04.125" v="12" actId="47"/>
        <pc:sldMkLst>
          <pc:docMk/>
          <pc:sldMk cId="1860064329" sldId="386"/>
        </pc:sldMkLst>
      </pc:sldChg>
      <pc:sldChg chg="del">
        <pc:chgData name="Valdir Miranda Pinto" userId="53b37b87f92a8dc6" providerId="LiveId" clId="{67D9AF2A-6F11-43D9-9D6B-03628456D53D}" dt="2025-02-22T22:13:16.535" v="15" actId="47"/>
        <pc:sldMkLst>
          <pc:docMk/>
          <pc:sldMk cId="1759820052" sldId="387"/>
        </pc:sldMkLst>
      </pc:sldChg>
      <pc:sldChg chg="del">
        <pc:chgData name="Valdir Miranda Pinto" userId="53b37b87f92a8dc6" providerId="LiveId" clId="{67D9AF2A-6F11-43D9-9D6B-03628456D53D}" dt="2025-02-22T22:13:31.385" v="18" actId="47"/>
        <pc:sldMkLst>
          <pc:docMk/>
          <pc:sldMk cId="3975752197" sldId="388"/>
        </pc:sldMkLst>
      </pc:sldChg>
      <pc:sldChg chg="del">
        <pc:chgData name="Valdir Miranda Pinto" userId="53b37b87f92a8dc6" providerId="LiveId" clId="{67D9AF2A-6F11-43D9-9D6B-03628456D53D}" dt="2025-02-22T22:13:09.275" v="13" actId="47"/>
        <pc:sldMkLst>
          <pc:docMk/>
          <pc:sldMk cId="1854238645" sldId="389"/>
        </pc:sldMkLst>
      </pc:sldChg>
      <pc:sldChg chg="del">
        <pc:chgData name="Valdir Miranda Pinto" userId="53b37b87f92a8dc6" providerId="LiveId" clId="{67D9AF2A-6F11-43D9-9D6B-03628456D53D}" dt="2025-02-22T22:13:01.368" v="11" actId="47"/>
        <pc:sldMkLst>
          <pc:docMk/>
          <pc:sldMk cId="3417841586" sldId="390"/>
        </pc:sldMkLst>
      </pc:sldChg>
      <pc:sldChg chg="del">
        <pc:chgData name="Valdir Miranda Pinto" userId="53b37b87f92a8dc6" providerId="LiveId" clId="{67D9AF2A-6F11-43D9-9D6B-03628456D53D}" dt="2025-02-22T22:12:47.827" v="9" actId="47"/>
        <pc:sldMkLst>
          <pc:docMk/>
          <pc:sldMk cId="3398562887" sldId="391"/>
        </pc:sldMkLst>
      </pc:sldChg>
      <pc:sldChg chg="del">
        <pc:chgData name="Valdir Miranda Pinto" userId="53b37b87f92a8dc6" providerId="LiveId" clId="{67D9AF2A-6F11-43D9-9D6B-03628456D53D}" dt="2025-02-22T22:12:44.262" v="8" actId="47"/>
        <pc:sldMkLst>
          <pc:docMk/>
          <pc:sldMk cId="315418890" sldId="392"/>
        </pc:sldMkLst>
      </pc:sldChg>
      <pc:sldChg chg="del">
        <pc:chgData name="Valdir Miranda Pinto" userId="53b37b87f92a8dc6" providerId="LiveId" clId="{67D9AF2A-6F11-43D9-9D6B-03628456D53D}" dt="2025-02-22T22:12:50.341" v="10" actId="47"/>
        <pc:sldMkLst>
          <pc:docMk/>
          <pc:sldMk cId="775347890" sldId="393"/>
        </pc:sldMkLst>
      </pc:sldChg>
      <pc:sldChg chg="del">
        <pc:chgData name="Valdir Miranda Pinto" userId="53b37b87f92a8dc6" providerId="LiveId" clId="{67D9AF2A-6F11-43D9-9D6B-03628456D53D}" dt="2025-02-22T22:12:36.408" v="7" actId="47"/>
        <pc:sldMkLst>
          <pc:docMk/>
          <pc:sldMk cId="2865295873" sldId="394"/>
        </pc:sldMkLst>
      </pc:sldChg>
      <pc:sldChg chg="modSp mod">
        <pc:chgData name="Valdir Miranda Pinto" userId="53b37b87f92a8dc6" providerId="LiveId" clId="{67D9AF2A-6F11-43D9-9D6B-03628456D53D}" dt="2025-02-24T18:03:06.095" v="1132" actId="20577"/>
        <pc:sldMkLst>
          <pc:docMk/>
          <pc:sldMk cId="179976971" sldId="438"/>
        </pc:sldMkLst>
        <pc:spChg chg="mod">
          <ac:chgData name="Valdir Miranda Pinto" userId="53b37b87f92a8dc6" providerId="LiveId" clId="{67D9AF2A-6F11-43D9-9D6B-03628456D53D}" dt="2025-02-24T18:03:06.095" v="1132" actId="20577"/>
          <ac:spMkLst>
            <pc:docMk/>
            <pc:sldMk cId="179976971" sldId="438"/>
            <ac:spMk id="3" creationId="{00000000-0000-0000-0000-000000000000}"/>
          </ac:spMkLst>
        </pc:spChg>
      </pc:sldChg>
      <pc:sldChg chg="modSp mod">
        <pc:chgData name="Valdir Miranda Pinto" userId="53b37b87f92a8dc6" providerId="LiveId" clId="{67D9AF2A-6F11-43D9-9D6B-03628456D53D}" dt="2025-02-24T17:29:24.729" v="648" actId="14100"/>
        <pc:sldMkLst>
          <pc:docMk/>
          <pc:sldMk cId="2676803582" sldId="440"/>
        </pc:sldMkLst>
        <pc:spChg chg="mod">
          <ac:chgData name="Valdir Miranda Pinto" userId="53b37b87f92a8dc6" providerId="LiveId" clId="{67D9AF2A-6F11-43D9-9D6B-03628456D53D}" dt="2025-02-24T17:29:24.729" v="648" actId="14100"/>
          <ac:spMkLst>
            <pc:docMk/>
            <pc:sldMk cId="2676803582" sldId="440"/>
            <ac:spMk id="3" creationId="{00000000-0000-0000-0000-000000000000}"/>
          </ac:spMkLst>
        </pc:spChg>
      </pc:sldChg>
      <pc:sldChg chg="modSp mod">
        <pc:chgData name="Valdir Miranda Pinto" userId="53b37b87f92a8dc6" providerId="LiveId" clId="{67D9AF2A-6F11-43D9-9D6B-03628456D53D}" dt="2025-02-24T17:30:00.537" v="688" actId="6549"/>
        <pc:sldMkLst>
          <pc:docMk/>
          <pc:sldMk cId="968036064" sldId="441"/>
        </pc:sldMkLst>
        <pc:spChg chg="mod">
          <ac:chgData name="Valdir Miranda Pinto" userId="53b37b87f92a8dc6" providerId="LiveId" clId="{67D9AF2A-6F11-43D9-9D6B-03628456D53D}" dt="2025-02-24T17:30:00.537" v="688" actId="6549"/>
          <ac:spMkLst>
            <pc:docMk/>
            <pc:sldMk cId="968036064" sldId="441"/>
            <ac:spMk id="3" creationId="{00000000-0000-0000-0000-000000000000}"/>
          </ac:spMkLst>
        </pc:spChg>
      </pc:sldChg>
      <pc:sldChg chg="modSp mod">
        <pc:chgData name="Valdir Miranda Pinto" userId="53b37b87f92a8dc6" providerId="LiveId" clId="{67D9AF2A-6F11-43D9-9D6B-03628456D53D}" dt="2025-02-24T17:30:40.014" v="724" actId="6549"/>
        <pc:sldMkLst>
          <pc:docMk/>
          <pc:sldMk cId="2956933782" sldId="442"/>
        </pc:sldMkLst>
        <pc:spChg chg="mod">
          <ac:chgData name="Valdir Miranda Pinto" userId="53b37b87f92a8dc6" providerId="LiveId" clId="{67D9AF2A-6F11-43D9-9D6B-03628456D53D}" dt="2025-02-24T17:30:40.014" v="724" actId="6549"/>
          <ac:spMkLst>
            <pc:docMk/>
            <pc:sldMk cId="2956933782" sldId="442"/>
            <ac:spMk id="3" creationId="{00000000-0000-0000-0000-000000000000}"/>
          </ac:spMkLst>
        </pc:spChg>
      </pc:sldChg>
      <pc:sldChg chg="modSp mod">
        <pc:chgData name="Valdir Miranda Pinto" userId="53b37b87f92a8dc6" providerId="LiveId" clId="{67D9AF2A-6F11-43D9-9D6B-03628456D53D}" dt="2025-02-24T17:40:27.982" v="757" actId="6549"/>
        <pc:sldMkLst>
          <pc:docMk/>
          <pc:sldMk cId="1391770222" sldId="443"/>
        </pc:sldMkLst>
        <pc:spChg chg="mod">
          <ac:chgData name="Valdir Miranda Pinto" userId="53b37b87f92a8dc6" providerId="LiveId" clId="{67D9AF2A-6F11-43D9-9D6B-03628456D53D}" dt="2025-02-24T17:40:27.982" v="757" actId="6549"/>
          <ac:spMkLst>
            <pc:docMk/>
            <pc:sldMk cId="1391770222" sldId="443"/>
            <ac:spMk id="3" creationId="{00000000-0000-0000-0000-000000000000}"/>
          </ac:spMkLst>
        </pc:spChg>
      </pc:sldChg>
      <pc:sldChg chg="modSp mod">
        <pc:chgData name="Valdir Miranda Pinto" userId="53b37b87f92a8dc6" providerId="LiveId" clId="{67D9AF2A-6F11-43D9-9D6B-03628456D53D}" dt="2025-02-24T17:28:46.982" v="621" actId="6549"/>
        <pc:sldMkLst>
          <pc:docMk/>
          <pc:sldMk cId="1981486539" sldId="445"/>
        </pc:sldMkLst>
        <pc:spChg chg="mod">
          <ac:chgData name="Valdir Miranda Pinto" userId="53b37b87f92a8dc6" providerId="LiveId" clId="{67D9AF2A-6F11-43D9-9D6B-03628456D53D}" dt="2025-02-24T17:28:46.982" v="621" actId="6549"/>
          <ac:spMkLst>
            <pc:docMk/>
            <pc:sldMk cId="1981486539" sldId="445"/>
            <ac:spMk id="3" creationId="{00000000-0000-0000-0000-000000000000}"/>
          </ac:spMkLst>
        </pc:spChg>
      </pc:sldChg>
      <pc:sldChg chg="new del">
        <pc:chgData name="Valdir Miranda Pinto" userId="53b37b87f92a8dc6" providerId="LiveId" clId="{67D9AF2A-6F11-43D9-9D6B-03628456D53D}" dt="2025-02-14T13:41:22.733" v="1" actId="2696"/>
        <pc:sldMkLst>
          <pc:docMk/>
          <pc:sldMk cId="1161739409" sldId="488"/>
        </pc:sldMkLst>
      </pc:sldChg>
      <pc:sldChg chg="addSp delSp modSp add del mod">
        <pc:chgData name="Valdir Miranda Pinto" userId="53b37b87f92a8dc6" providerId="LiveId" clId="{67D9AF2A-6F11-43D9-9D6B-03628456D53D}" dt="2025-02-24T17:25:34.971" v="513" actId="47"/>
        <pc:sldMkLst>
          <pc:docMk/>
          <pc:sldMk cId="3003819450" sldId="488"/>
        </pc:sldMkLst>
        <pc:spChg chg="del mod">
          <ac:chgData name="Valdir Miranda Pinto" userId="53b37b87f92a8dc6" providerId="LiveId" clId="{67D9AF2A-6F11-43D9-9D6B-03628456D53D}" dt="2025-02-24T14:45:51.021" v="511" actId="478"/>
          <ac:spMkLst>
            <pc:docMk/>
            <pc:sldMk cId="3003819450" sldId="488"/>
            <ac:spMk id="3" creationId="{11184A39-D645-2D07-B3E6-9474118E1D0F}"/>
          </ac:spMkLst>
        </pc:spChg>
        <pc:spChg chg="add mod">
          <ac:chgData name="Valdir Miranda Pinto" userId="53b37b87f92a8dc6" providerId="LiveId" clId="{67D9AF2A-6F11-43D9-9D6B-03628456D53D}" dt="2025-02-24T14:45:51.021" v="511" actId="478"/>
          <ac:spMkLst>
            <pc:docMk/>
            <pc:sldMk cId="3003819450" sldId="488"/>
            <ac:spMk id="7" creationId="{DF116BA7-0B61-4D55-1198-D5BF19FD0330}"/>
          </ac:spMkLst>
        </pc:spChg>
      </pc:sldChg>
      <pc:sldChg chg="add setBg">
        <pc:chgData name="Valdir Miranda Pinto" userId="53b37b87f92a8dc6" providerId="LiveId" clId="{67D9AF2A-6F11-43D9-9D6B-03628456D53D}" dt="2025-02-24T14:45:57.088" v="512"/>
        <pc:sldMkLst>
          <pc:docMk/>
          <pc:sldMk cId="4122968892" sldId="489"/>
        </pc:sldMkLst>
      </pc:sldChg>
      <pc:sldChg chg="addSp modSp add mod">
        <pc:chgData name="Valdir Miranda Pinto" userId="53b37b87f92a8dc6" providerId="LiveId" clId="{67D9AF2A-6F11-43D9-9D6B-03628456D53D}" dt="2025-02-24T18:09:13.355" v="1186" actId="6549"/>
        <pc:sldMkLst>
          <pc:docMk/>
          <pc:sldMk cId="2462306068" sldId="490"/>
        </pc:sldMkLst>
        <pc:spChg chg="mod">
          <ac:chgData name="Valdir Miranda Pinto" userId="53b37b87f92a8dc6" providerId="LiveId" clId="{67D9AF2A-6F11-43D9-9D6B-03628456D53D}" dt="2025-02-24T18:07:41.230" v="1151" actId="6549"/>
          <ac:spMkLst>
            <pc:docMk/>
            <pc:sldMk cId="2462306068" sldId="490"/>
            <ac:spMk id="3" creationId="{71FD5791-DDDB-C0CF-C9CC-A9AA3CF4376C}"/>
          </ac:spMkLst>
        </pc:spChg>
        <pc:spChg chg="mod">
          <ac:chgData name="Valdir Miranda Pinto" userId="53b37b87f92a8dc6" providerId="LiveId" clId="{67D9AF2A-6F11-43D9-9D6B-03628456D53D}" dt="2025-02-24T18:06:22.331" v="1134" actId="6549"/>
          <ac:spMkLst>
            <pc:docMk/>
            <pc:sldMk cId="2462306068" sldId="490"/>
            <ac:spMk id="7" creationId="{0AF33FE6-6858-0C1E-3E80-F7DC5BE87895}"/>
          </ac:spMkLst>
        </pc:spChg>
        <pc:spChg chg="add mod">
          <ac:chgData name="Valdir Miranda Pinto" userId="53b37b87f92a8dc6" providerId="LiveId" clId="{67D9AF2A-6F11-43D9-9D6B-03628456D53D}" dt="2025-02-24T18:09:13.355" v="1186" actId="6549"/>
          <ac:spMkLst>
            <pc:docMk/>
            <pc:sldMk cId="2462306068" sldId="490"/>
            <ac:spMk id="8" creationId="{D3904FFD-8BA4-C876-2AF6-0D5966377F3B}"/>
          </ac:spMkLst>
        </pc:spChg>
      </pc:sldChg>
    </pc:docChg>
  </pc:docChgLst>
  <pc:docChgLst>
    <pc:chgData name="Valdir Miranda Pinto" userId="53b37b87f92a8dc6" providerId="LiveId" clId="{7DED4D99-11D4-4EE6-9F43-96DED73200D5}"/>
    <pc:docChg chg="modSld">
      <pc:chgData name="Valdir Miranda Pinto" userId="53b37b87f92a8dc6" providerId="LiveId" clId="{7DED4D99-11D4-4EE6-9F43-96DED73200D5}" dt="2025-01-09T22:37:32.739" v="0" actId="6549"/>
      <pc:docMkLst>
        <pc:docMk/>
      </pc:docMkLst>
      <pc:sldChg chg="modSp mod">
        <pc:chgData name="Valdir Miranda Pinto" userId="53b37b87f92a8dc6" providerId="LiveId" clId="{7DED4D99-11D4-4EE6-9F43-96DED73200D5}" dt="2025-01-09T22:37:32.739" v="0" actId="6549"/>
        <pc:sldMkLst>
          <pc:docMk/>
          <pc:sldMk cId="3103298551" sldId="457"/>
        </pc:sldMkLst>
        <pc:spChg chg="mod">
          <ac:chgData name="Valdir Miranda Pinto" userId="53b37b87f92a8dc6" providerId="LiveId" clId="{7DED4D99-11D4-4EE6-9F43-96DED73200D5}" dt="2025-01-09T22:37:32.739" v="0" actId="6549"/>
          <ac:spMkLst>
            <pc:docMk/>
            <pc:sldMk cId="3103298551" sldId="457"/>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06AA1-D552-438F-8FB9-EC0434F6625D}" type="datetimeFigureOut">
              <a:rPr lang="pt-BR" smtClean="0"/>
              <a:t>07/12/2025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6D6056-8CFE-4124-942E-320D6513949D}" type="slidenum">
              <a:rPr lang="pt-BR" smtClean="0"/>
              <a:t>‹nº›</a:t>
            </a:fld>
            <a:endParaRPr lang="pt-BR"/>
          </a:p>
        </p:txBody>
      </p:sp>
    </p:spTree>
    <p:extLst>
      <p:ext uri="{BB962C8B-B14F-4D97-AF65-F5344CB8AC3E}">
        <p14:creationId xmlns:p14="http://schemas.microsoft.com/office/powerpoint/2010/main" val="646365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66D6056-8CFE-4124-942E-320D6513949D}" type="slidenum">
              <a:rPr lang="pt-BR" smtClean="0"/>
              <a:t>51</a:t>
            </a:fld>
            <a:endParaRPr lang="pt-BR"/>
          </a:p>
        </p:txBody>
      </p:sp>
    </p:spTree>
    <p:extLst>
      <p:ext uri="{BB962C8B-B14F-4D97-AF65-F5344CB8AC3E}">
        <p14:creationId xmlns:p14="http://schemas.microsoft.com/office/powerpoint/2010/main" val="3011899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66D6056-8CFE-4124-942E-320D6513949D}" type="slidenum">
              <a:rPr lang="pt-BR" smtClean="0"/>
              <a:t>52</a:t>
            </a:fld>
            <a:endParaRPr lang="pt-BR"/>
          </a:p>
        </p:txBody>
      </p:sp>
    </p:spTree>
    <p:extLst>
      <p:ext uri="{BB962C8B-B14F-4D97-AF65-F5344CB8AC3E}">
        <p14:creationId xmlns:p14="http://schemas.microsoft.com/office/powerpoint/2010/main" val="4109482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66D6056-8CFE-4124-942E-320D6513949D}" type="slidenum">
              <a:rPr lang="pt-BR" smtClean="0"/>
              <a:t>53</a:t>
            </a:fld>
            <a:endParaRPr lang="pt-BR"/>
          </a:p>
        </p:txBody>
      </p:sp>
    </p:spTree>
    <p:extLst>
      <p:ext uri="{BB962C8B-B14F-4D97-AF65-F5344CB8AC3E}">
        <p14:creationId xmlns:p14="http://schemas.microsoft.com/office/powerpoint/2010/main" val="2513173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66D6056-8CFE-4124-942E-320D6513949D}" type="slidenum">
              <a:rPr lang="pt-BR" smtClean="0"/>
              <a:t>54</a:t>
            </a:fld>
            <a:endParaRPr lang="pt-BR"/>
          </a:p>
        </p:txBody>
      </p:sp>
    </p:spTree>
    <p:extLst>
      <p:ext uri="{BB962C8B-B14F-4D97-AF65-F5344CB8AC3E}">
        <p14:creationId xmlns:p14="http://schemas.microsoft.com/office/powerpoint/2010/main" val="2616882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66D6056-8CFE-4124-942E-320D6513949D}" type="slidenum">
              <a:rPr lang="pt-BR" smtClean="0"/>
              <a:t>55</a:t>
            </a:fld>
            <a:endParaRPr lang="pt-BR"/>
          </a:p>
        </p:txBody>
      </p:sp>
    </p:spTree>
    <p:extLst>
      <p:ext uri="{BB962C8B-B14F-4D97-AF65-F5344CB8AC3E}">
        <p14:creationId xmlns:p14="http://schemas.microsoft.com/office/powerpoint/2010/main" val="3846805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66D6056-8CFE-4124-942E-320D6513949D}" type="slidenum">
              <a:rPr lang="pt-BR" smtClean="0"/>
              <a:t>56</a:t>
            </a:fld>
            <a:endParaRPr lang="pt-BR"/>
          </a:p>
        </p:txBody>
      </p:sp>
    </p:spTree>
    <p:extLst>
      <p:ext uri="{BB962C8B-B14F-4D97-AF65-F5344CB8AC3E}">
        <p14:creationId xmlns:p14="http://schemas.microsoft.com/office/powerpoint/2010/main" val="3295060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25FE0C0D-BC15-4ACA-AD64-EBB5000202A6}" type="datetime1">
              <a:rPr lang="pt-BR" smtClean="0"/>
              <a:t>07/12/2025</a:t>
            </a:fld>
            <a:endParaRPr lang="pt-BR"/>
          </a:p>
        </p:txBody>
      </p:sp>
      <p:sp>
        <p:nvSpPr>
          <p:cNvPr id="5" name="Espaço Reservado para Rodapé 4"/>
          <p:cNvSpPr>
            <a:spLocks noGrp="1"/>
          </p:cNvSpPr>
          <p:nvPr>
            <p:ph type="ftr" sz="quarter" idx="11"/>
          </p:nvPr>
        </p:nvSpPr>
        <p:spPr/>
        <p:txBody>
          <a:bodyPr/>
          <a:lstStyle/>
          <a:p>
            <a:r>
              <a:rPr lang="pt-BR"/>
              <a:t>UNYPÚBLICA UNYFLEX</a:t>
            </a: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147384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D9DD503-473E-4E9C-947E-97F6E32F30B9}" type="datetime1">
              <a:rPr lang="pt-BR" smtClean="0"/>
              <a:t>07/12/2025</a:t>
            </a:fld>
            <a:endParaRPr lang="pt-BR"/>
          </a:p>
        </p:txBody>
      </p:sp>
      <p:sp>
        <p:nvSpPr>
          <p:cNvPr id="5" name="Espaço Reservado para Rodapé 4"/>
          <p:cNvSpPr>
            <a:spLocks noGrp="1"/>
          </p:cNvSpPr>
          <p:nvPr>
            <p:ph type="ftr" sz="quarter" idx="11"/>
          </p:nvPr>
        </p:nvSpPr>
        <p:spPr/>
        <p:txBody>
          <a:bodyPr/>
          <a:lstStyle/>
          <a:p>
            <a:r>
              <a:rPr lang="pt-BR"/>
              <a:t>UNYPÚBLICA UNYFLEX</a:t>
            </a: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2682656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1798B2EC-A6AF-408D-A660-D0D378042C86}" type="datetime1">
              <a:rPr lang="pt-BR" smtClean="0"/>
              <a:t>07/12/2025</a:t>
            </a:fld>
            <a:endParaRPr lang="pt-BR"/>
          </a:p>
        </p:txBody>
      </p:sp>
      <p:sp>
        <p:nvSpPr>
          <p:cNvPr id="5" name="Espaço Reservado para Rodapé 4"/>
          <p:cNvSpPr>
            <a:spLocks noGrp="1"/>
          </p:cNvSpPr>
          <p:nvPr>
            <p:ph type="ftr" sz="quarter" idx="11"/>
          </p:nvPr>
        </p:nvSpPr>
        <p:spPr/>
        <p:txBody>
          <a:bodyPr/>
          <a:lstStyle/>
          <a:p>
            <a:r>
              <a:rPr lang="pt-BR"/>
              <a:t>UNYPÚBLICA UNYFLEX</a:t>
            </a: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1846845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B9BA5FF-2EB2-4B66-9474-BD37CAE4ED9E}" type="datetime1">
              <a:rPr lang="pt-BR" smtClean="0"/>
              <a:t>07/12/2025</a:t>
            </a:fld>
            <a:endParaRPr lang="pt-BR"/>
          </a:p>
        </p:txBody>
      </p:sp>
      <p:sp>
        <p:nvSpPr>
          <p:cNvPr id="5" name="Espaço Reservado para Rodapé 4"/>
          <p:cNvSpPr>
            <a:spLocks noGrp="1"/>
          </p:cNvSpPr>
          <p:nvPr>
            <p:ph type="ftr" sz="quarter" idx="11"/>
          </p:nvPr>
        </p:nvSpPr>
        <p:spPr/>
        <p:txBody>
          <a:bodyPr/>
          <a:lstStyle/>
          <a:p>
            <a:r>
              <a:rPr lang="pt-BR"/>
              <a:t>UNYPÚBLICA UNYFLEX</a:t>
            </a: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369217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86D4C307-98D0-40CC-AD07-A95B7E8FE8D4}" type="datetime1">
              <a:rPr lang="pt-BR" smtClean="0"/>
              <a:t>07/12/2025</a:t>
            </a:fld>
            <a:endParaRPr lang="pt-BR"/>
          </a:p>
        </p:txBody>
      </p:sp>
      <p:sp>
        <p:nvSpPr>
          <p:cNvPr id="5" name="Espaço Reservado para Rodapé 4"/>
          <p:cNvSpPr>
            <a:spLocks noGrp="1"/>
          </p:cNvSpPr>
          <p:nvPr>
            <p:ph type="ftr" sz="quarter" idx="11"/>
          </p:nvPr>
        </p:nvSpPr>
        <p:spPr/>
        <p:txBody>
          <a:bodyPr/>
          <a:lstStyle/>
          <a:p>
            <a:r>
              <a:rPr lang="pt-BR"/>
              <a:t>UNYPÚBLICA UNYFLEX</a:t>
            </a: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262016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1B24B6BC-85D7-43A0-822A-CE842E724AB5}" type="datetime1">
              <a:rPr lang="pt-BR" smtClean="0"/>
              <a:t>07/12/2025</a:t>
            </a:fld>
            <a:endParaRPr lang="pt-BR"/>
          </a:p>
        </p:txBody>
      </p:sp>
      <p:sp>
        <p:nvSpPr>
          <p:cNvPr id="6" name="Espaço Reservado para Rodapé 5"/>
          <p:cNvSpPr>
            <a:spLocks noGrp="1"/>
          </p:cNvSpPr>
          <p:nvPr>
            <p:ph type="ftr" sz="quarter" idx="11"/>
          </p:nvPr>
        </p:nvSpPr>
        <p:spPr/>
        <p:txBody>
          <a:bodyPr/>
          <a:lstStyle/>
          <a:p>
            <a:r>
              <a:rPr lang="pt-BR"/>
              <a:t>UNYPÚBLICA UNYFLEX</a:t>
            </a: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398529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4CCBFF72-8021-4FF7-A4C1-D1569226282E}" type="datetime1">
              <a:rPr lang="pt-BR" smtClean="0"/>
              <a:t>07/12/2025</a:t>
            </a:fld>
            <a:endParaRPr lang="pt-BR"/>
          </a:p>
        </p:txBody>
      </p:sp>
      <p:sp>
        <p:nvSpPr>
          <p:cNvPr id="8" name="Espaço Reservado para Rodapé 7"/>
          <p:cNvSpPr>
            <a:spLocks noGrp="1"/>
          </p:cNvSpPr>
          <p:nvPr>
            <p:ph type="ftr" sz="quarter" idx="11"/>
          </p:nvPr>
        </p:nvSpPr>
        <p:spPr/>
        <p:txBody>
          <a:bodyPr/>
          <a:lstStyle/>
          <a:p>
            <a:r>
              <a:rPr lang="pt-BR"/>
              <a:t>UNYPÚBLICA UNYFLEX</a:t>
            </a:r>
          </a:p>
        </p:txBody>
      </p:sp>
      <p:sp>
        <p:nvSpPr>
          <p:cNvPr id="9" name="Espaço Reservado para Número de Slide 8"/>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334175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3DF98206-9279-44D8-A714-3EEB0652C9EB}" type="datetime1">
              <a:rPr lang="pt-BR" smtClean="0"/>
              <a:t>07/12/2025</a:t>
            </a:fld>
            <a:endParaRPr lang="pt-B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2367153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839BBFD-0F60-4B70-BEC1-FDF3E42FC133}" type="datetime1">
              <a:rPr lang="pt-BR" smtClean="0"/>
              <a:t>07/12/2025</a:t>
            </a:fld>
            <a:endParaRPr lang="pt-BR"/>
          </a:p>
        </p:txBody>
      </p:sp>
      <p:sp>
        <p:nvSpPr>
          <p:cNvPr id="3" name="Espaço Reservado para Rodapé 2"/>
          <p:cNvSpPr>
            <a:spLocks noGrp="1"/>
          </p:cNvSpPr>
          <p:nvPr>
            <p:ph type="ftr" sz="quarter" idx="11"/>
          </p:nvPr>
        </p:nvSpPr>
        <p:spPr/>
        <p:txBody>
          <a:bodyPr/>
          <a:lstStyle/>
          <a:p>
            <a:r>
              <a:rPr lang="pt-BR"/>
              <a:t>UNYPÚBLICA UNYFLEX</a:t>
            </a:r>
          </a:p>
        </p:txBody>
      </p:sp>
      <p:sp>
        <p:nvSpPr>
          <p:cNvPr id="4" name="Espaço Reservado para Número de Slide 3"/>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275083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884B340C-C2D9-46C8-A41A-2CCA93AF2CEA}" type="datetime1">
              <a:rPr lang="pt-BR" smtClean="0"/>
              <a:t>07/12/2025</a:t>
            </a:fld>
            <a:endParaRPr lang="pt-BR"/>
          </a:p>
        </p:txBody>
      </p:sp>
      <p:sp>
        <p:nvSpPr>
          <p:cNvPr id="6" name="Espaço Reservado para Rodapé 5"/>
          <p:cNvSpPr>
            <a:spLocks noGrp="1"/>
          </p:cNvSpPr>
          <p:nvPr>
            <p:ph type="ftr" sz="quarter" idx="11"/>
          </p:nvPr>
        </p:nvSpPr>
        <p:spPr/>
        <p:txBody>
          <a:bodyPr/>
          <a:lstStyle/>
          <a:p>
            <a:r>
              <a:rPr lang="pt-BR"/>
              <a:t>UNYPÚBLICA UNYFLEX</a:t>
            </a: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2253781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EA7E66FE-8E0D-4F60-BE7D-26EBD3ADC42F}" type="datetime1">
              <a:rPr lang="pt-BR" smtClean="0"/>
              <a:t>07/12/2025</a:t>
            </a:fld>
            <a:endParaRPr lang="pt-BR"/>
          </a:p>
        </p:txBody>
      </p:sp>
      <p:sp>
        <p:nvSpPr>
          <p:cNvPr id="6" name="Espaço Reservado para Rodapé 5"/>
          <p:cNvSpPr>
            <a:spLocks noGrp="1"/>
          </p:cNvSpPr>
          <p:nvPr>
            <p:ph type="ftr" sz="quarter" idx="11"/>
          </p:nvPr>
        </p:nvSpPr>
        <p:spPr/>
        <p:txBody>
          <a:bodyPr/>
          <a:lstStyle/>
          <a:p>
            <a:r>
              <a:rPr lang="pt-BR"/>
              <a:t>UNYPÚBLICA UNYFLEX</a:t>
            </a: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178417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527F9B-59B9-40F5-9E04-0B6335B52A2E}" type="datetime1">
              <a:rPr lang="pt-BR" smtClean="0"/>
              <a:t>07/12/2025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a:t>UNYPÚBLICA UNYFLEX</a:t>
            </a: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F8141-5781-4FD4-9552-C5D35CA5005E}" type="slidenum">
              <a:rPr lang="pt-BR" smtClean="0"/>
              <a:t>‹nº›</a:t>
            </a:fld>
            <a:endParaRPr lang="pt-BR"/>
          </a:p>
        </p:txBody>
      </p:sp>
    </p:spTree>
    <p:extLst>
      <p:ext uri="{BB962C8B-B14F-4D97-AF65-F5344CB8AC3E}">
        <p14:creationId xmlns:p14="http://schemas.microsoft.com/office/powerpoint/2010/main" val="2355665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treasy.com.br/blog/governanca-corporativa"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treasy.com.br/blog/ifrs-x-br-gaap-x-us-gaap-gestao-orcamentaria"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a:t>UNYPÚBLICA UNYFLEX</a:t>
            </a:r>
          </a:p>
        </p:txBody>
      </p:sp>
      <p:sp>
        <p:nvSpPr>
          <p:cNvPr id="3" name="Espaço Reservado para Número de Slide 2"/>
          <p:cNvSpPr>
            <a:spLocks noGrp="1"/>
          </p:cNvSpPr>
          <p:nvPr>
            <p:ph type="sldNum" sz="quarter" idx="12"/>
          </p:nvPr>
        </p:nvSpPr>
        <p:spPr/>
        <p:txBody>
          <a:bodyPr/>
          <a:lstStyle/>
          <a:p>
            <a:fld id="{F5EF8141-5781-4FD4-9552-C5D35CA5005E}" type="slidenum">
              <a:rPr lang="pt-BR" smtClean="0"/>
              <a:t>1</a:t>
            </a:fld>
            <a:endParaRPr lang="pt-BR"/>
          </a:p>
        </p:txBody>
      </p:sp>
    </p:spTree>
    <p:extLst>
      <p:ext uri="{BB962C8B-B14F-4D97-AF65-F5344CB8AC3E}">
        <p14:creationId xmlns:p14="http://schemas.microsoft.com/office/powerpoint/2010/main" val="3888301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76877" y="708339"/>
            <a:ext cx="10475472" cy="528034"/>
          </a:xfrm>
        </p:spPr>
        <p:txBody>
          <a:bodyPr>
            <a:normAutofit fontScale="90000"/>
          </a:bodyPr>
          <a:lstStyle/>
          <a:p>
            <a:pPr algn="r"/>
            <a:r>
              <a:rPr lang="pt-BR" sz="2000" b="1" dirty="0">
                <a:solidFill>
                  <a:srgbClr val="FF0000"/>
                </a:solidFill>
                <a:latin typeface="Arial" panose="020B0604020202020204" pitchFamily="34" charset="0"/>
                <a:cs typeface="Arial" panose="020B0604020202020204" pitchFamily="34" charset="0"/>
              </a:rPr>
              <a:t>INCORPORAÇÃO, AVALIAÇÃO E BAIXA</a:t>
            </a:r>
            <a:br>
              <a:rPr lang="pt-BR" sz="2000" b="1" dirty="0">
                <a:latin typeface="Arial" panose="020B0604020202020204" pitchFamily="34" charset="0"/>
                <a:cs typeface="Arial" panose="020B0604020202020204" pitchFamily="34" charset="0"/>
              </a:rPr>
            </a:b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38200" y="1236373"/>
            <a:ext cx="10608733" cy="4940590"/>
          </a:xfrm>
        </p:spPr>
        <p:txBody>
          <a:bodyPr>
            <a:normAutofit lnSpcReduction="10000"/>
          </a:bodyPr>
          <a:lstStyle/>
          <a:p>
            <a:pPr marL="0" indent="0">
              <a:buNone/>
            </a:pPr>
            <a:r>
              <a:rPr lang="pt-BR" b="1" dirty="0"/>
              <a:t>                                EXECUÇÃO ORÇAMENTÁRIA</a:t>
            </a:r>
          </a:p>
          <a:p>
            <a:pPr>
              <a:buFontTx/>
              <a:buChar char="-"/>
            </a:pPr>
            <a:endParaRPr lang="pt-BR" b="1" dirty="0"/>
          </a:p>
          <a:p>
            <a:pPr>
              <a:buFontTx/>
              <a:buChar char="-"/>
            </a:pPr>
            <a:r>
              <a:rPr lang="pt-BR" b="1" dirty="0"/>
              <a:t>Balanço Orçamentário</a:t>
            </a:r>
          </a:p>
          <a:p>
            <a:pPr>
              <a:buFontTx/>
              <a:buChar char="-"/>
            </a:pPr>
            <a:r>
              <a:rPr lang="pt-BR" b="1" dirty="0"/>
              <a:t>Balanço Financeiro</a:t>
            </a:r>
          </a:p>
          <a:p>
            <a:pPr>
              <a:buFontTx/>
              <a:buChar char="-"/>
            </a:pPr>
            <a:r>
              <a:rPr lang="pt-BR" b="1" dirty="0"/>
              <a:t>Demonstração das Variações Patrimoniais e Balanço Compensado</a:t>
            </a:r>
          </a:p>
          <a:p>
            <a:pPr>
              <a:buFontTx/>
              <a:buChar char="-"/>
            </a:pPr>
            <a:r>
              <a:rPr lang="pt-BR" b="1" dirty="0"/>
              <a:t>Relatórios LRF (Trimestrais)</a:t>
            </a:r>
          </a:p>
          <a:p>
            <a:pPr>
              <a:buFontTx/>
              <a:buChar char="-"/>
            </a:pPr>
            <a:r>
              <a:rPr lang="pt-BR" b="1" dirty="0"/>
              <a:t>Prestação de Contas (de governo) – TCE - </a:t>
            </a:r>
            <a:r>
              <a:rPr lang="pt-BR" b="1" dirty="0" err="1"/>
              <a:t>Pr</a:t>
            </a:r>
            <a:endParaRPr lang="pt-BR" b="1" dirty="0"/>
          </a:p>
          <a:p>
            <a:r>
              <a:rPr lang="pt-BR" b="1" dirty="0"/>
              <a:t>                         Inventário Almoxarifado.</a:t>
            </a:r>
          </a:p>
          <a:p>
            <a:r>
              <a:rPr lang="pt-BR" b="1" dirty="0"/>
              <a:t>                         Inventário Patrimônio.</a:t>
            </a:r>
          </a:p>
          <a:p>
            <a:r>
              <a:rPr lang="pt-BR" b="1" dirty="0"/>
              <a:t>Ciclo ORÇAMENTÁRIO</a:t>
            </a:r>
          </a:p>
        </p:txBody>
      </p:sp>
      <p:sp>
        <p:nvSpPr>
          <p:cNvPr id="4" name="Espaço Reservado para Rodapé 3"/>
          <p:cNvSpPr>
            <a:spLocks noGrp="1"/>
          </p:cNvSpPr>
          <p:nvPr>
            <p:ph type="ftr" sz="quarter" idx="11"/>
          </p:nvPr>
        </p:nvSpPr>
        <p:spPr>
          <a:xfrm>
            <a:off x="0" y="6588796"/>
            <a:ext cx="4114800" cy="198996"/>
          </a:xfrm>
        </p:spPr>
        <p:txBody>
          <a:bodyPr/>
          <a:lstStyle/>
          <a:p>
            <a:r>
              <a:rPr lang="pt-BR" b="1" dirty="0">
                <a:solidFill>
                  <a:schemeClr val="tx1"/>
                </a:solidFill>
              </a:rPr>
              <a:t>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10</a:t>
            </a:fld>
            <a:endParaRPr lang="pt-BR"/>
          </a:p>
        </p:txBody>
      </p:sp>
    </p:spTree>
    <p:extLst>
      <p:ext uri="{BB962C8B-B14F-4D97-AF65-F5344CB8AC3E}">
        <p14:creationId xmlns:p14="http://schemas.microsoft.com/office/powerpoint/2010/main" val="2847045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348647"/>
          </a:xfrm>
        </p:spPr>
        <p:txBody>
          <a:bodyPr>
            <a:normAutofit fontScale="90000"/>
          </a:bodyPr>
          <a:lstStyle/>
          <a:p>
            <a:pPr algn="r"/>
            <a:r>
              <a:rPr lang="pt-BR" sz="2000" b="1" dirty="0">
                <a:solidFill>
                  <a:srgbClr val="FF0000"/>
                </a:solidFill>
                <a:latin typeface="Arial" panose="020B0604020202020204" pitchFamily="34" charset="0"/>
                <a:cs typeface="Arial" panose="020B0604020202020204" pitchFamily="34" charset="0"/>
              </a:rPr>
              <a:t>INCORPORAÇÃO, AVALIAÇÃO E BAIXA</a:t>
            </a: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38200" y="1236373"/>
            <a:ext cx="10608733" cy="4940590"/>
          </a:xfrm>
        </p:spPr>
        <p:txBody>
          <a:bodyPr>
            <a:normAutofit fontScale="92500" lnSpcReduction="10000"/>
          </a:bodyPr>
          <a:lstStyle/>
          <a:p>
            <a:pPr marL="0" indent="0">
              <a:buNone/>
            </a:pPr>
            <a:r>
              <a:rPr lang="pt-BR" sz="3000" b="1" dirty="0">
                <a:latin typeface="Arial" panose="020B0604020202020204" pitchFamily="34" charset="0"/>
                <a:cs typeface="Arial" panose="020B0604020202020204" pitchFamily="34" charset="0"/>
              </a:rPr>
              <a:t>Estágios da Despesa</a:t>
            </a:r>
            <a:r>
              <a:rPr lang="pt-BR" b="1" dirty="0">
                <a:latin typeface="Arial" panose="020B0604020202020204" pitchFamily="34" charset="0"/>
                <a:cs typeface="Arial" panose="020B0604020202020204" pitchFamily="34" charset="0"/>
              </a:rPr>
              <a:t>:</a:t>
            </a:r>
          </a:p>
          <a:p>
            <a:endParaRPr lang="pt-BR" b="1" dirty="0">
              <a:latin typeface="Arial" panose="020B0604020202020204" pitchFamily="34" charset="0"/>
              <a:cs typeface="Arial" panose="020B0604020202020204" pitchFamily="34" charset="0"/>
            </a:endParaRPr>
          </a:p>
          <a:p>
            <a:r>
              <a:rPr lang="pt-BR" b="1" dirty="0">
                <a:latin typeface="Arial" panose="020B0604020202020204" pitchFamily="34" charset="0"/>
                <a:cs typeface="Arial" panose="020B0604020202020204" pitchFamily="34" charset="0"/>
              </a:rPr>
              <a:t>1 – Fixação;</a:t>
            </a:r>
          </a:p>
          <a:p>
            <a:r>
              <a:rPr lang="pt-BR" b="1" dirty="0">
                <a:latin typeface="Arial" panose="020B0604020202020204" pitchFamily="34" charset="0"/>
                <a:cs typeface="Arial" panose="020B0604020202020204" pitchFamily="34" charset="0"/>
              </a:rPr>
              <a:t>2 – Programação;</a:t>
            </a:r>
          </a:p>
          <a:p>
            <a:r>
              <a:rPr lang="pt-BR" b="1" dirty="0">
                <a:latin typeface="Arial" panose="020B0604020202020204" pitchFamily="34" charset="0"/>
                <a:cs typeface="Arial" panose="020B0604020202020204" pitchFamily="34" charset="0"/>
              </a:rPr>
              <a:t>3 – Licitação;</a:t>
            </a:r>
          </a:p>
          <a:p>
            <a:r>
              <a:rPr lang="pt-BR" b="1" dirty="0">
                <a:latin typeface="Arial" panose="020B0604020202020204" pitchFamily="34" charset="0"/>
                <a:cs typeface="Arial" panose="020B0604020202020204" pitchFamily="34" charset="0"/>
              </a:rPr>
              <a:t>4 – </a:t>
            </a:r>
            <a:r>
              <a:rPr lang="pt-BR" b="1" dirty="0">
                <a:solidFill>
                  <a:srgbClr val="FF0000"/>
                </a:solidFill>
                <a:latin typeface="Arial" panose="020B0604020202020204" pitchFamily="34" charset="0"/>
                <a:cs typeface="Arial" panose="020B0604020202020204" pitchFamily="34" charset="0"/>
              </a:rPr>
              <a:t>Empenho;</a:t>
            </a:r>
          </a:p>
          <a:p>
            <a:r>
              <a:rPr lang="pt-BR" b="1" dirty="0">
                <a:latin typeface="Arial" panose="020B0604020202020204" pitchFamily="34" charset="0"/>
                <a:cs typeface="Arial" panose="020B0604020202020204" pitchFamily="34" charset="0"/>
              </a:rPr>
              <a:t>5 – </a:t>
            </a:r>
            <a:r>
              <a:rPr lang="pt-BR" b="1" dirty="0">
                <a:solidFill>
                  <a:srgbClr val="FF0000"/>
                </a:solidFill>
                <a:latin typeface="Arial" panose="020B0604020202020204" pitchFamily="34" charset="0"/>
                <a:cs typeface="Arial" panose="020B0604020202020204" pitchFamily="34" charset="0"/>
              </a:rPr>
              <a:t>Liquidação;</a:t>
            </a:r>
          </a:p>
          <a:p>
            <a:r>
              <a:rPr lang="pt-BR" b="1" dirty="0">
                <a:latin typeface="Arial" panose="020B0604020202020204" pitchFamily="34" charset="0"/>
                <a:cs typeface="Arial" panose="020B0604020202020204" pitchFamily="34" charset="0"/>
              </a:rPr>
              <a:t>6 – Suprimento e</a:t>
            </a:r>
          </a:p>
          <a:p>
            <a:r>
              <a:rPr lang="pt-BR" b="1" dirty="0">
                <a:latin typeface="Arial" panose="020B0604020202020204" pitchFamily="34" charset="0"/>
                <a:cs typeface="Arial" panose="020B0604020202020204" pitchFamily="34" charset="0"/>
              </a:rPr>
              <a:t>7 – </a:t>
            </a:r>
            <a:r>
              <a:rPr lang="pt-BR" b="1" dirty="0">
                <a:solidFill>
                  <a:srgbClr val="FF0000"/>
                </a:solidFill>
                <a:latin typeface="Arial" panose="020B0604020202020204" pitchFamily="34" charset="0"/>
                <a:cs typeface="Arial" panose="020B0604020202020204" pitchFamily="34" charset="0"/>
              </a:rPr>
              <a:t>Pagamento.</a:t>
            </a:r>
          </a:p>
          <a:p>
            <a:endParaRPr lang="pt-BR" b="1" dirty="0"/>
          </a:p>
          <a:p>
            <a:r>
              <a:rPr lang="pt-BR" sz="2000" dirty="0">
                <a:latin typeface="Arial" panose="020B0604020202020204" pitchFamily="34" charset="0"/>
                <a:cs typeface="Arial" panose="020B0604020202020204" pitchFamily="34" charset="0"/>
              </a:rPr>
              <a:t>Atendimento a lei 131/2009 e decreto 10540/2020(SIAFIC)</a:t>
            </a:r>
            <a:endParaRPr lang="pt-BR" sz="2000" b="1" dirty="0">
              <a:latin typeface="Arial" panose="020B0604020202020204" pitchFamily="34" charset="0"/>
              <a:cs typeface="Arial" panose="020B0604020202020204" pitchFamily="34" charset="0"/>
            </a:endParaRPr>
          </a:p>
          <a:p>
            <a:endParaRPr lang="pt-BR" b="1" dirty="0"/>
          </a:p>
          <a:p>
            <a:endParaRPr lang="pt-BR" dirty="0"/>
          </a:p>
        </p:txBody>
      </p:sp>
      <p:sp>
        <p:nvSpPr>
          <p:cNvPr id="4" name="Espaço Reservado para Rodapé 3"/>
          <p:cNvSpPr>
            <a:spLocks noGrp="1"/>
          </p:cNvSpPr>
          <p:nvPr>
            <p:ph type="ftr" sz="quarter" idx="11"/>
          </p:nvPr>
        </p:nvSpPr>
        <p:spPr>
          <a:xfrm>
            <a:off x="162059" y="6621977"/>
            <a:ext cx="4114800" cy="198996"/>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11</a:t>
            </a:fld>
            <a:endParaRPr lang="pt-BR"/>
          </a:p>
        </p:txBody>
      </p:sp>
    </p:spTree>
    <p:extLst>
      <p:ext uri="{BB962C8B-B14F-4D97-AF65-F5344CB8AC3E}">
        <p14:creationId xmlns:p14="http://schemas.microsoft.com/office/powerpoint/2010/main" val="3007806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528034"/>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838200" y="1236373"/>
            <a:ext cx="10608733" cy="4940590"/>
          </a:xfrm>
        </p:spPr>
        <p:txBody>
          <a:bodyPr/>
          <a:lstStyle/>
          <a:p>
            <a:pPr marL="0" indent="0">
              <a:buNone/>
            </a:pPr>
            <a:r>
              <a:rPr lang="pt-BR" b="1" dirty="0">
                <a:latin typeface="Arial" panose="020B0604020202020204" pitchFamily="34" charset="0"/>
                <a:cs typeface="Arial" panose="020B0604020202020204" pitchFamily="34" charset="0"/>
              </a:rPr>
              <a:t>Estágios da Receita:</a:t>
            </a:r>
          </a:p>
          <a:p>
            <a:endParaRPr lang="pt-BR" b="1" dirty="0">
              <a:latin typeface="Arial" panose="020B0604020202020204" pitchFamily="34" charset="0"/>
              <a:cs typeface="Arial" panose="020B0604020202020204" pitchFamily="34" charset="0"/>
            </a:endParaRPr>
          </a:p>
          <a:p>
            <a:r>
              <a:rPr lang="pt-BR" b="1" dirty="0">
                <a:latin typeface="Arial" panose="020B0604020202020204" pitchFamily="34" charset="0"/>
                <a:cs typeface="Arial" panose="020B0604020202020204" pitchFamily="34" charset="0"/>
              </a:rPr>
              <a:t>1- Previsão;</a:t>
            </a:r>
          </a:p>
          <a:p>
            <a:r>
              <a:rPr lang="pt-BR" b="1" dirty="0">
                <a:latin typeface="Arial" panose="020B0604020202020204" pitchFamily="34" charset="0"/>
                <a:cs typeface="Arial" panose="020B0604020202020204" pitchFamily="34" charset="0"/>
              </a:rPr>
              <a:t>2- Lançamento;</a:t>
            </a:r>
          </a:p>
          <a:p>
            <a:r>
              <a:rPr lang="pt-BR" b="1" dirty="0">
                <a:latin typeface="Arial" panose="020B0604020202020204" pitchFamily="34" charset="0"/>
                <a:cs typeface="Arial" panose="020B0604020202020204" pitchFamily="34" charset="0"/>
              </a:rPr>
              <a:t>3- Arrecadação e</a:t>
            </a:r>
          </a:p>
          <a:p>
            <a:r>
              <a:rPr lang="pt-BR" b="1" dirty="0">
                <a:latin typeface="Arial" panose="020B0604020202020204" pitchFamily="34" charset="0"/>
                <a:cs typeface="Arial" panose="020B0604020202020204" pitchFamily="34" charset="0"/>
              </a:rPr>
              <a:t>4- Recolhimento.</a:t>
            </a:r>
          </a:p>
          <a:p>
            <a:endParaRPr lang="pt-BR" b="1" dirty="0"/>
          </a:p>
          <a:p>
            <a:pPr marL="0" indent="0">
              <a:buNone/>
            </a:pPr>
            <a:r>
              <a:rPr lang="pt-BR" sz="2000" dirty="0">
                <a:latin typeface="Arial" panose="020B0604020202020204" pitchFamily="34" charset="0"/>
                <a:cs typeface="Arial" panose="020B0604020202020204" pitchFamily="34" charset="0"/>
              </a:rPr>
              <a:t>Atendimento a lei 131/2009 e decreto 10540/2020(SIAFIC)</a:t>
            </a:r>
            <a:endParaRPr lang="pt-BR" sz="2000" b="1" dirty="0">
              <a:latin typeface="Arial" panose="020B0604020202020204" pitchFamily="34" charset="0"/>
              <a:cs typeface="Arial" panose="020B0604020202020204" pitchFamily="34" charset="0"/>
            </a:endParaRPr>
          </a:p>
          <a:p>
            <a:endParaRPr lang="pt-BR" b="1" dirty="0"/>
          </a:p>
          <a:p>
            <a:endParaRPr lang="pt-BR" dirty="0"/>
          </a:p>
        </p:txBody>
      </p:sp>
      <p:sp>
        <p:nvSpPr>
          <p:cNvPr id="4" name="Espaço Reservado para Rodapé 3"/>
          <p:cNvSpPr>
            <a:spLocks noGrp="1"/>
          </p:cNvSpPr>
          <p:nvPr>
            <p:ph type="ftr" sz="quarter" idx="11"/>
          </p:nvPr>
        </p:nvSpPr>
        <p:spPr>
          <a:xfrm>
            <a:off x="0" y="6586180"/>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12</a:t>
            </a:fld>
            <a:endParaRPr lang="pt-BR"/>
          </a:p>
        </p:txBody>
      </p:sp>
    </p:spTree>
    <p:extLst>
      <p:ext uri="{BB962C8B-B14F-4D97-AF65-F5344CB8AC3E}">
        <p14:creationId xmlns:p14="http://schemas.microsoft.com/office/powerpoint/2010/main" val="2163419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838200" y="1236373"/>
            <a:ext cx="10608733" cy="4940590"/>
          </a:xfrm>
        </p:spPr>
        <p:txBody>
          <a:bodyPr/>
          <a:lstStyle/>
          <a:p>
            <a:endParaRPr lang="pt-BR" b="1" dirty="0"/>
          </a:p>
          <a:p>
            <a:pPr marL="0" indent="0">
              <a:buNone/>
            </a:pPr>
            <a:r>
              <a:rPr lang="pt-BR" b="1" dirty="0">
                <a:latin typeface="Arial" panose="020B0604020202020204" pitchFamily="34" charset="0"/>
                <a:cs typeface="Arial" panose="020B0604020202020204" pitchFamily="34" charset="0"/>
              </a:rPr>
              <a:t>1  ATIVO IMOBILIZADO</a:t>
            </a:r>
          </a:p>
          <a:p>
            <a:pPr marL="0" indent="0">
              <a:buNone/>
            </a:pPr>
            <a:r>
              <a:rPr lang="pt-BR" b="1" dirty="0"/>
              <a:t>     </a:t>
            </a:r>
          </a:p>
          <a:p>
            <a:pPr lvl="1"/>
            <a:r>
              <a:rPr lang="pt-BR" sz="2800" b="1" dirty="0">
                <a:latin typeface="Arial" panose="020B0604020202020204" pitchFamily="34" charset="0"/>
                <a:cs typeface="Arial" panose="020B0604020202020204" pitchFamily="34" charset="0"/>
              </a:rPr>
              <a:t>Bens Móveis</a:t>
            </a:r>
          </a:p>
          <a:p>
            <a:pPr lvl="1"/>
            <a:r>
              <a:rPr lang="pt-BR" sz="2800" b="1" dirty="0">
                <a:latin typeface="Arial" panose="020B0604020202020204" pitchFamily="34" charset="0"/>
                <a:cs typeface="Arial" panose="020B0604020202020204" pitchFamily="34" charset="0"/>
              </a:rPr>
              <a:t>Bens Imóveis</a:t>
            </a:r>
          </a:p>
          <a:p>
            <a:pPr lvl="1"/>
            <a:r>
              <a:rPr lang="pt-BR" sz="2800" b="1" dirty="0">
                <a:latin typeface="Arial" panose="020B0604020202020204" pitchFamily="34" charset="0"/>
                <a:cs typeface="Arial" panose="020B0604020202020204" pitchFamily="34" charset="0"/>
              </a:rPr>
              <a:t>Bens Intangíveis</a:t>
            </a:r>
          </a:p>
          <a:p>
            <a:endParaRPr lang="pt-BR" b="1" dirty="0">
              <a:latin typeface="Arial" panose="020B0604020202020204" pitchFamily="34" charset="0"/>
              <a:cs typeface="Arial" panose="020B0604020202020204" pitchFamily="34" charset="0"/>
            </a:endParaRPr>
          </a:p>
          <a:p>
            <a:endParaRPr lang="pt-BR" b="1" dirty="0"/>
          </a:p>
          <a:p>
            <a:endParaRPr lang="pt-BR" dirty="0"/>
          </a:p>
        </p:txBody>
      </p:sp>
      <p:sp>
        <p:nvSpPr>
          <p:cNvPr id="4" name="Espaço Reservado para Rodapé 3"/>
          <p:cNvSpPr>
            <a:spLocks noGrp="1"/>
          </p:cNvSpPr>
          <p:nvPr>
            <p:ph type="ftr" sz="quarter" idx="11"/>
          </p:nvPr>
        </p:nvSpPr>
        <p:spPr>
          <a:xfrm>
            <a:off x="0" y="6538912"/>
            <a:ext cx="4114800" cy="263391"/>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13</a:t>
            </a:fld>
            <a:endParaRPr lang="pt-BR"/>
          </a:p>
        </p:txBody>
      </p:sp>
    </p:spTree>
    <p:extLst>
      <p:ext uri="{BB962C8B-B14F-4D97-AF65-F5344CB8AC3E}">
        <p14:creationId xmlns:p14="http://schemas.microsoft.com/office/powerpoint/2010/main" val="252144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838200" y="1236373"/>
            <a:ext cx="10608733" cy="4940590"/>
          </a:xfrm>
        </p:spPr>
        <p:txBody>
          <a:bodyPr/>
          <a:lstStyle/>
          <a:p>
            <a:endParaRPr lang="pt-BR" b="1" dirty="0"/>
          </a:p>
          <a:p>
            <a:pPr marL="0" indent="0">
              <a:buNone/>
            </a:pPr>
            <a:r>
              <a:rPr lang="pt-BR" b="1" dirty="0">
                <a:latin typeface="Arial" panose="020B0604020202020204" pitchFamily="34" charset="0"/>
                <a:cs typeface="Arial" panose="020B0604020202020204" pitchFamily="34" charset="0"/>
              </a:rPr>
              <a:t>1  ATIVO IMOBILIZADO</a:t>
            </a:r>
          </a:p>
          <a:p>
            <a:pPr marL="0" indent="0" algn="just">
              <a:buNone/>
            </a:pPr>
            <a:r>
              <a:rPr lang="pt-BR" b="1" dirty="0"/>
              <a:t>     </a:t>
            </a:r>
          </a:p>
          <a:p>
            <a:pPr lvl="1" algn="just"/>
            <a:r>
              <a:rPr lang="pt-BR" sz="2800" dirty="0">
                <a:latin typeface="Arial" panose="020B0604020202020204" pitchFamily="34" charset="0"/>
                <a:cs typeface="Arial" panose="020B0604020202020204" pitchFamily="34" charset="0"/>
              </a:rPr>
              <a:t>É o item tangível e intangível, que é mantido para o uso na produção ou fornecimento de bens ou serviços, ou para fins administrativos, inclusive os decorrentes de operações que transfiram para a entidade os benefícios, riscos e controle desses bens.</a:t>
            </a:r>
            <a:endParaRPr lang="pt-BR" b="1" dirty="0">
              <a:latin typeface="Arial" panose="020B0604020202020204" pitchFamily="34" charset="0"/>
              <a:cs typeface="Arial" panose="020B0604020202020204" pitchFamily="34" charset="0"/>
            </a:endParaRPr>
          </a:p>
          <a:p>
            <a:pPr algn="just"/>
            <a:endParaRPr lang="pt-BR" b="1" dirty="0"/>
          </a:p>
          <a:p>
            <a:pPr algn="just"/>
            <a:endParaRPr lang="pt-BR" dirty="0"/>
          </a:p>
        </p:txBody>
      </p:sp>
      <p:sp>
        <p:nvSpPr>
          <p:cNvPr id="4" name="Espaço Reservado para Rodapé 3"/>
          <p:cNvSpPr>
            <a:spLocks noGrp="1"/>
          </p:cNvSpPr>
          <p:nvPr>
            <p:ph type="ftr" sz="quarter" idx="11"/>
          </p:nvPr>
        </p:nvSpPr>
        <p:spPr>
          <a:xfrm>
            <a:off x="0" y="6538912"/>
            <a:ext cx="4114800" cy="263391"/>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14</a:t>
            </a:fld>
            <a:endParaRPr lang="pt-BR"/>
          </a:p>
        </p:txBody>
      </p:sp>
    </p:spTree>
    <p:extLst>
      <p:ext uri="{BB962C8B-B14F-4D97-AF65-F5344CB8AC3E}">
        <p14:creationId xmlns:p14="http://schemas.microsoft.com/office/powerpoint/2010/main" val="3132809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8"/>
            <a:ext cx="10848960" cy="528035"/>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838200" y="1236373"/>
            <a:ext cx="10608733" cy="4940590"/>
          </a:xfrm>
        </p:spPr>
        <p:txBody>
          <a:bodyPr>
            <a:normAutofit fontScale="92500" lnSpcReduction="10000"/>
          </a:bodyPr>
          <a:lstStyle/>
          <a:p>
            <a:endParaRPr lang="pt-BR" b="1" dirty="0"/>
          </a:p>
          <a:p>
            <a:pPr marL="0" indent="0">
              <a:buNone/>
            </a:pPr>
            <a:r>
              <a:rPr lang="pt-BR" sz="2400" b="1"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LEGISLAÇÃO:</a:t>
            </a:r>
          </a:p>
          <a:p>
            <a:pPr lvl="2"/>
            <a:r>
              <a:rPr lang="pt-BR" sz="2800" b="1" dirty="0">
                <a:latin typeface="Arial" panose="020B0604020202020204" pitchFamily="34" charset="0"/>
                <a:cs typeface="Arial" panose="020B0604020202020204" pitchFamily="34" charset="0"/>
              </a:rPr>
              <a:t>Decreto 99.658/90</a:t>
            </a:r>
          </a:p>
          <a:p>
            <a:pPr lvl="2"/>
            <a:r>
              <a:rPr lang="pt-BR" sz="2800" b="1" dirty="0">
                <a:latin typeface="Arial" panose="020B0604020202020204" pitchFamily="34" charset="0"/>
                <a:cs typeface="Arial" panose="020B0604020202020204" pitchFamily="34" charset="0"/>
              </a:rPr>
              <a:t>IN 205/88 SEDAP</a:t>
            </a:r>
          </a:p>
          <a:p>
            <a:pPr lvl="2"/>
            <a:r>
              <a:rPr lang="pt-BR" sz="2800" b="1" dirty="0">
                <a:latin typeface="Arial" panose="020B0604020202020204" pitchFamily="34" charset="0"/>
                <a:cs typeface="Arial" panose="020B0604020202020204" pitchFamily="34" charset="0"/>
              </a:rPr>
              <a:t>Decreto Lei 200/67</a:t>
            </a:r>
          </a:p>
          <a:p>
            <a:pPr lvl="2"/>
            <a:r>
              <a:rPr lang="pt-BR" sz="2800" b="1" dirty="0">
                <a:latin typeface="Arial" panose="020B0604020202020204" pitchFamily="34" charset="0"/>
                <a:cs typeface="Arial" panose="020B0604020202020204" pitchFamily="34" charset="0"/>
              </a:rPr>
              <a:t>Lei 19.322/2017 Governo do Estado do Pr. – Doação de Veiculos automotores, maquinas, implementos de terraplanagem, considerados inservíveis ou desnecessários.</a:t>
            </a:r>
          </a:p>
          <a:p>
            <a:pPr lvl="2"/>
            <a:r>
              <a:rPr lang="pt-BR" sz="2800" b="1" dirty="0">
                <a:latin typeface="Arial" panose="020B0604020202020204" pitchFamily="34" charset="0"/>
                <a:cs typeface="Arial" panose="020B0604020202020204" pitchFamily="34" charset="0"/>
              </a:rPr>
              <a:t>Lei 4.320/64</a:t>
            </a:r>
          </a:p>
          <a:p>
            <a:pPr lvl="2"/>
            <a:r>
              <a:rPr lang="pt-BR" sz="2800" b="1" dirty="0">
                <a:latin typeface="Arial" panose="020B0604020202020204" pitchFamily="34" charset="0"/>
                <a:cs typeface="Arial" panose="020B0604020202020204" pitchFamily="34" charset="0"/>
              </a:rPr>
              <a:t>Portaria 344/98 Armazenamento de Medicamentos sujeitos a Controle Especial</a:t>
            </a:r>
          </a:p>
          <a:p>
            <a:pPr lvl="2"/>
            <a:r>
              <a:rPr lang="pt-BR" sz="2800" b="1" dirty="0">
                <a:latin typeface="Arial" panose="020B0604020202020204" pitchFamily="34" charset="0"/>
                <a:cs typeface="Arial" panose="020B0604020202020204" pitchFamily="34" charset="0"/>
              </a:rPr>
              <a:t>Portaria 448 13/09/2002</a:t>
            </a:r>
          </a:p>
          <a:p>
            <a:pPr lvl="2"/>
            <a:endParaRPr lang="pt-BR" sz="2800" b="1" dirty="0">
              <a:latin typeface="Arial" panose="020B0604020202020204" pitchFamily="34" charset="0"/>
              <a:cs typeface="Arial" panose="020B0604020202020204" pitchFamily="34" charset="0"/>
            </a:endParaRPr>
          </a:p>
          <a:p>
            <a:endParaRPr lang="pt-BR" b="1" dirty="0">
              <a:latin typeface="Arial" panose="020B0604020202020204" pitchFamily="34" charset="0"/>
              <a:cs typeface="Arial" panose="020B0604020202020204" pitchFamily="34" charset="0"/>
            </a:endParaRPr>
          </a:p>
          <a:p>
            <a:endParaRPr lang="pt-BR" dirty="0"/>
          </a:p>
        </p:txBody>
      </p:sp>
      <p:sp>
        <p:nvSpPr>
          <p:cNvPr id="4" name="Espaço Reservado para Rodapé 3"/>
          <p:cNvSpPr>
            <a:spLocks noGrp="1"/>
          </p:cNvSpPr>
          <p:nvPr>
            <p:ph type="ftr" sz="quarter" idx="11"/>
          </p:nvPr>
        </p:nvSpPr>
        <p:spPr>
          <a:xfrm>
            <a:off x="0" y="6599060"/>
            <a:ext cx="4114800" cy="211875"/>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15</a:t>
            </a:fld>
            <a:endParaRPr lang="pt-BR"/>
          </a:p>
        </p:txBody>
      </p:sp>
    </p:spTree>
    <p:extLst>
      <p:ext uri="{BB962C8B-B14F-4D97-AF65-F5344CB8AC3E}">
        <p14:creationId xmlns:p14="http://schemas.microsoft.com/office/powerpoint/2010/main" val="2981669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5910" y="708339"/>
            <a:ext cx="11449318" cy="528034"/>
          </a:xfrm>
        </p:spPr>
        <p:txBody>
          <a:bodyPr>
            <a:norm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     </a:t>
            </a:r>
          </a:p>
        </p:txBody>
      </p:sp>
      <p:sp>
        <p:nvSpPr>
          <p:cNvPr id="3" name="Espaço Reservado para Conteúdo 2"/>
          <p:cNvSpPr>
            <a:spLocks noGrp="1"/>
          </p:cNvSpPr>
          <p:nvPr>
            <p:ph idx="1"/>
          </p:nvPr>
        </p:nvSpPr>
        <p:spPr>
          <a:xfrm>
            <a:off x="605307" y="1236373"/>
            <a:ext cx="10844012" cy="4940590"/>
          </a:xfrm>
        </p:spPr>
        <p:txBody>
          <a:bodyPr>
            <a:normAutofit fontScale="55000" lnSpcReduction="20000"/>
          </a:bodyPr>
          <a:lstStyle/>
          <a:p>
            <a:pPr marL="0" indent="0">
              <a:buNone/>
            </a:pPr>
            <a:r>
              <a:rPr lang="pt-BR" sz="4500" b="1" dirty="0">
                <a:latin typeface="Arial" panose="020B0604020202020204" pitchFamily="34" charset="0"/>
                <a:cs typeface="Arial" panose="020B0604020202020204" pitchFamily="34" charset="0"/>
              </a:rPr>
              <a:t>1 - Adquiridos por compra     -  carga: 2º estágio da despesa</a:t>
            </a:r>
          </a:p>
          <a:p>
            <a:pPr marL="0" indent="0">
              <a:buNone/>
            </a:pPr>
            <a:endParaRPr lang="pt-BR" sz="4500" b="1" dirty="0">
              <a:latin typeface="Arial" panose="020B0604020202020204" pitchFamily="34" charset="0"/>
              <a:cs typeface="Arial" panose="020B0604020202020204" pitchFamily="34" charset="0"/>
            </a:endParaRPr>
          </a:p>
          <a:p>
            <a:pPr marL="0" indent="0" algn="just">
              <a:buNone/>
            </a:pPr>
            <a:r>
              <a:rPr lang="pt-BR" dirty="0"/>
              <a:t>	</a:t>
            </a:r>
            <a:r>
              <a:rPr lang="pt-BR" sz="5100" dirty="0">
                <a:latin typeface="Arial" panose="020B0604020202020204" pitchFamily="34" charset="0"/>
                <a:cs typeface="Arial" panose="020B0604020202020204" pitchFamily="34" charset="0"/>
              </a:rPr>
              <a:t>Carga é a efetiva responsabilidade pela guarda e uso de material pelo seu consignatário, mediante seu registro, após o cumprimento das formalidades de recebimento e aceitação.</a:t>
            </a:r>
          </a:p>
          <a:p>
            <a:pPr marL="0" indent="0" algn="just">
              <a:buNone/>
            </a:pPr>
            <a:r>
              <a:rPr lang="pt-BR" sz="5100" dirty="0">
                <a:latin typeface="Arial" panose="020B0604020202020204" pitchFamily="34" charset="0"/>
                <a:cs typeface="Arial" panose="020B0604020202020204" pitchFamily="34" charset="0"/>
              </a:rPr>
              <a:t>	Quando obtido através de doação, cessão ou permuta, o material será incluído em carga, à vista do respectivo termo de doação ou processo.</a:t>
            </a:r>
          </a:p>
          <a:p>
            <a:pPr marL="0" indent="0">
              <a:buNone/>
            </a:pPr>
            <a:endParaRPr lang="pt-BR" sz="5100" b="1" dirty="0">
              <a:latin typeface="Arial" panose="020B0604020202020204" pitchFamily="34" charset="0"/>
              <a:cs typeface="Arial" panose="020B0604020202020204" pitchFamily="34" charset="0"/>
            </a:endParaRPr>
          </a:p>
          <a:p>
            <a:pPr marL="0" indent="0">
              <a:buNone/>
            </a:pPr>
            <a:r>
              <a:rPr lang="pt-BR" sz="4000" b="1" dirty="0">
                <a:latin typeface="Arial" panose="020B0604020202020204" pitchFamily="34" charset="0"/>
                <a:cs typeface="Arial" panose="020B0604020202020204" pitchFamily="34" charset="0"/>
              </a:rPr>
              <a:t>	</a:t>
            </a:r>
          </a:p>
          <a:p>
            <a:pPr marL="0" indent="0">
              <a:buNone/>
            </a:pPr>
            <a:r>
              <a:rPr lang="pt-BR" sz="4000" dirty="0">
                <a:latin typeface="Arial" panose="020B0604020202020204" pitchFamily="34" charset="0"/>
                <a:cs typeface="Arial" panose="020B0604020202020204" pitchFamily="34" charset="0"/>
              </a:rPr>
              <a:t>	</a:t>
            </a:r>
            <a:endParaRPr lang="pt-BR" sz="4000" b="1" dirty="0">
              <a:latin typeface="Arial" panose="020B0604020202020204" pitchFamily="34" charset="0"/>
              <a:cs typeface="Arial" panose="020B0604020202020204" pitchFamily="34" charset="0"/>
            </a:endParaRPr>
          </a:p>
          <a:p>
            <a:pPr marL="0" indent="0">
              <a:buNone/>
            </a:pPr>
            <a:endParaRPr lang="pt-BR" sz="4000" b="1" dirty="0">
              <a:latin typeface="Arial" panose="020B0604020202020204" pitchFamily="34" charset="0"/>
              <a:cs typeface="Arial" panose="020B0604020202020204" pitchFamily="34" charset="0"/>
            </a:endParaRPr>
          </a:p>
          <a:p>
            <a:pPr marL="0" indent="0" algn="just">
              <a:buNone/>
            </a:pPr>
            <a:r>
              <a:rPr lang="pt-BR" sz="4000" b="1" dirty="0">
                <a:latin typeface="Arial" panose="020B0604020202020204" pitchFamily="34" charset="0"/>
                <a:cs typeface="Arial" panose="020B0604020202020204" pitchFamily="34" charset="0"/>
              </a:rPr>
              <a:t>	</a:t>
            </a:r>
          </a:p>
          <a:p>
            <a:pPr marL="0" indent="0">
              <a:buNone/>
            </a:pPr>
            <a:endParaRPr lang="pt-BR" sz="4000" b="1" dirty="0">
              <a:latin typeface="Arial" panose="020B0604020202020204" pitchFamily="34" charset="0"/>
              <a:cs typeface="Arial" panose="020B0604020202020204" pitchFamily="34" charset="0"/>
            </a:endParaRPr>
          </a:p>
          <a:p>
            <a:pPr marL="0" indent="0">
              <a:buNone/>
            </a:pPr>
            <a:endParaRPr lang="pt-BR" sz="4000"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16</a:t>
            </a:fld>
            <a:endParaRPr lang="pt-BR"/>
          </a:p>
        </p:txBody>
      </p:sp>
    </p:spTree>
    <p:extLst>
      <p:ext uri="{BB962C8B-B14F-4D97-AF65-F5344CB8AC3E}">
        <p14:creationId xmlns:p14="http://schemas.microsoft.com/office/powerpoint/2010/main" val="2795104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462197"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21217" y="1236373"/>
            <a:ext cx="10740980" cy="4940590"/>
          </a:xfrm>
        </p:spPr>
        <p:txBody>
          <a:bodyPr>
            <a:noAutofit/>
          </a:bodyPr>
          <a:lstStyle/>
          <a:p>
            <a:pPr marL="0" indent="0">
              <a:buNone/>
            </a:pPr>
            <a:r>
              <a:rPr lang="pt-BR" b="1" dirty="0">
                <a:latin typeface="Arial" panose="020B0604020202020204" pitchFamily="34" charset="0"/>
                <a:cs typeface="Arial" panose="020B0604020202020204" pitchFamily="34" charset="0"/>
              </a:rPr>
              <a:t>1 Adquiridos por compra     -  Recebimento do material: 2º estágio da despesa </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É o ato pelo qual o material encomendado é entregue ao órgão público no local previamente designado, não implicando em aceitação, transfere apenas a responsabilidade pela guarda e conservação do material, do fornecedor ao órgão recebedor</a:t>
            </a:r>
            <a:endParaRPr lang="pt-BR" b="1" dirty="0">
              <a:latin typeface="Arial" panose="020B0604020202020204" pitchFamily="34" charset="0"/>
              <a:cs typeface="Arial" panose="020B0604020202020204" pitchFamily="34" charset="0"/>
            </a:endParaRPr>
          </a:p>
          <a:p>
            <a:pPr marL="0" indent="0" algn="just">
              <a:buNone/>
            </a:pPr>
            <a:r>
              <a:rPr lang="pt-BR" b="1" dirty="0">
                <a:latin typeface="Arial" panose="020B0604020202020204" pitchFamily="34" charset="0"/>
                <a:cs typeface="Arial" panose="020B0604020202020204" pitchFamily="34" charset="0"/>
              </a:rPr>
              <a:t>	</a:t>
            </a:r>
          </a:p>
          <a:p>
            <a:pPr marL="0" indent="0">
              <a:buNone/>
            </a:pPr>
            <a:r>
              <a:rPr lang="pt-BR" b="1" dirty="0">
                <a:latin typeface="Arial" panose="020B0604020202020204" pitchFamily="34" charset="0"/>
                <a:cs typeface="Arial" panose="020B0604020202020204" pitchFamily="34" charset="0"/>
              </a:rPr>
              <a:t>	Pode haver a figura da Comissão de Recebimento.</a:t>
            </a:r>
          </a:p>
          <a:p>
            <a:pPr marL="0" indent="0">
              <a:buNone/>
            </a:pPr>
            <a:endParaRPr lang="pt-BR" b="1" dirty="0">
              <a:latin typeface="Arial" panose="020B0604020202020204" pitchFamily="34" charset="0"/>
              <a:cs typeface="Arial" panose="020B0604020202020204" pitchFamily="34" charset="0"/>
            </a:endParaRPr>
          </a:p>
          <a:p>
            <a:pPr algn="just"/>
            <a:r>
              <a:rPr lang="pt-BR" b="1" dirty="0">
                <a:latin typeface="Arial" panose="020B0604020202020204" pitchFamily="34" charset="0"/>
                <a:cs typeface="Arial" panose="020B0604020202020204" pitchFamily="34" charset="0"/>
              </a:rPr>
              <a:t>	</a:t>
            </a:r>
          </a:p>
          <a:p>
            <a:endParaRPr lang="pt-BR" b="1"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17</a:t>
            </a:fld>
            <a:endParaRPr lang="pt-BR"/>
          </a:p>
        </p:txBody>
      </p:sp>
    </p:spTree>
    <p:extLst>
      <p:ext uri="{BB962C8B-B14F-4D97-AF65-F5344CB8AC3E}">
        <p14:creationId xmlns:p14="http://schemas.microsoft.com/office/powerpoint/2010/main" val="1763108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475076" cy="333652"/>
          </a:xfrm>
        </p:spPr>
        <p:txBody>
          <a:bodyPr>
            <a:normAutofit fontScale="90000"/>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2580" y="1041991"/>
            <a:ext cx="10671220" cy="5134972"/>
          </a:xfrm>
        </p:spPr>
        <p:txBody>
          <a:bodyPr>
            <a:normAutofit/>
          </a:bodyPr>
          <a:lstStyle/>
          <a:p>
            <a:pPr marL="0" indent="0">
              <a:lnSpc>
                <a:spcPct val="100000"/>
              </a:lnSpc>
              <a:spcBef>
                <a:spcPts val="100"/>
              </a:spcBef>
              <a:buNone/>
            </a:pPr>
            <a:r>
              <a:rPr lang="pt-BR" b="1" dirty="0">
                <a:latin typeface="Arial" panose="020B0604020202020204" pitchFamily="34" charset="0"/>
                <a:cs typeface="Arial" panose="020B0604020202020204" pitchFamily="34" charset="0"/>
              </a:rPr>
              <a:t>1 - Adquiridos por compra     -  Documentos hábeis</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Nota Fiscal, a fatura ou  a Nota Fiscal Fatura.</a:t>
            </a:r>
          </a:p>
          <a:p>
            <a:pPr marL="0" indent="0" algn="just">
              <a:buNone/>
            </a:pPr>
            <a:r>
              <a:rPr lang="pt-BR" dirty="0">
                <a:latin typeface="Arial" panose="020B0604020202020204" pitchFamily="34" charset="0"/>
                <a:cs typeface="Arial" panose="020B0604020202020204" pitchFamily="34" charset="0"/>
              </a:rPr>
              <a:t>	Materiais mandados confeccionar (móveis) por pessoa física (artesãos), deve-se solicitar uma Nota Fiscal avulsa à Prefeitura Municipal, não se admitindo recibos</a:t>
            </a:r>
            <a:endParaRPr lang="pt-BR" b="1"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Termo de Cessão	</a:t>
            </a:r>
          </a:p>
          <a:p>
            <a:pPr marL="0" indent="0">
              <a:buNone/>
            </a:pPr>
            <a:endParaRPr lang="pt-BR" dirty="0">
              <a:latin typeface="Arial" panose="020B0604020202020204" pitchFamily="34" charset="0"/>
              <a:cs typeface="Arial" panose="020B0604020202020204" pitchFamily="34" charset="0"/>
            </a:endParaRPr>
          </a:p>
          <a:p>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18</a:t>
            </a:fld>
            <a:endParaRPr lang="pt-BR"/>
          </a:p>
        </p:txBody>
      </p:sp>
    </p:spTree>
    <p:extLst>
      <p:ext uri="{BB962C8B-B14F-4D97-AF65-F5344CB8AC3E}">
        <p14:creationId xmlns:p14="http://schemas.microsoft.com/office/powerpoint/2010/main" val="2130429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353800"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BAIXAS</a:t>
            </a:r>
            <a:br>
              <a:rPr lang="pt-BR" sz="1800" b="1" dirty="0">
                <a:solidFill>
                  <a:srgbClr val="FF0000"/>
                </a:solidFill>
                <a:latin typeface="Arial" panose="020B0604020202020204" pitchFamily="34" charset="0"/>
                <a:cs typeface="Arial" panose="020B0604020202020204" pitchFamily="34" charset="0"/>
              </a:rPr>
            </a:br>
            <a:endParaRPr lang="pt-BR" sz="1800" b="1" dirty="0">
              <a:solidFill>
                <a:srgbClr val="FF0000"/>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56823" y="1236373"/>
            <a:ext cx="10696978" cy="4940590"/>
          </a:xfrm>
        </p:spPr>
        <p:txBody>
          <a:bodyPr>
            <a:normAutofit/>
          </a:bodyPr>
          <a:lstStyle/>
          <a:p>
            <a:pPr marL="0" indent="0">
              <a:buNone/>
            </a:pPr>
            <a:r>
              <a:rPr lang="pt-BR" b="1" dirty="0">
                <a:latin typeface="Arial" panose="020B0604020202020204" pitchFamily="34" charset="0"/>
                <a:cs typeface="Arial" panose="020B0604020202020204" pitchFamily="34" charset="0"/>
              </a:rPr>
              <a:t> 1 Adquiridos por compra             -      Cessão</a:t>
            </a:r>
          </a:p>
          <a:p>
            <a:pPr algn="just"/>
            <a:endParaRPr lang="pt-BR"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O documento hábil para o recebimento de material por essa modalidade é o TERMO DE CESSÃO.</a:t>
            </a:r>
          </a:p>
          <a:p>
            <a:pPr marL="0" indent="0" algn="just">
              <a:buNone/>
            </a:pPr>
            <a:r>
              <a:rPr lang="pt-BR" dirty="0">
                <a:latin typeface="Arial" panose="020B0604020202020204" pitchFamily="34" charset="0"/>
                <a:cs typeface="Arial" panose="020B0604020202020204" pitchFamily="34" charset="0"/>
              </a:rPr>
              <a:t>	A cessão não deve ser confundida com a TRANSFERÊNCIA, visto que esta somente ocorrerá quando a movimentação de material ocorrer entre duas unidades do mesmo órgão ou entidade.</a:t>
            </a:r>
          </a:p>
          <a:p>
            <a:pPr marL="0" indent="0">
              <a:buNone/>
            </a:pPr>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19</a:t>
            </a:fld>
            <a:endParaRPr lang="pt-BR"/>
          </a:p>
        </p:txBody>
      </p:sp>
    </p:spTree>
    <p:extLst>
      <p:ext uri="{BB962C8B-B14F-4D97-AF65-F5344CB8AC3E}">
        <p14:creationId xmlns:p14="http://schemas.microsoft.com/office/powerpoint/2010/main" val="3768099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a:t>
            </a:fld>
            <a:endParaRPr lang="pt-BR"/>
          </a:p>
        </p:txBody>
      </p:sp>
      <p:pic>
        <p:nvPicPr>
          <p:cNvPr id="6" name="Picture 5" descr="C:\Users\Uni\Desktop\novos slides\Fun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522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C:\Users\Uni\Desktop\novos slides\realizaca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669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758411"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 - 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450760" y="1236373"/>
            <a:ext cx="11307651" cy="4940590"/>
          </a:xfrm>
        </p:spPr>
        <p:txBody>
          <a:bodyPr>
            <a:normAutofit/>
          </a:bodyPr>
          <a:lstStyle/>
          <a:p>
            <a:pPr marL="0" indent="0">
              <a:buNone/>
            </a:pPr>
            <a:r>
              <a:rPr lang="pt-BR" b="1" dirty="0">
                <a:latin typeface="Arial" panose="020B0604020202020204" pitchFamily="34" charset="0"/>
                <a:cs typeface="Arial" panose="020B0604020202020204" pitchFamily="34" charset="0"/>
              </a:rPr>
              <a:t> 1 - Aceitação</a:t>
            </a:r>
          </a:p>
          <a:p>
            <a:pPr marL="0" indent="0" algn="just">
              <a:buNone/>
            </a:pPr>
            <a:r>
              <a:rPr lang="pt-BR" b="1" dirty="0">
                <a:latin typeface="Arial" panose="020B0604020202020204" pitchFamily="34" charset="0"/>
                <a:cs typeface="Arial" panose="020B0604020202020204" pitchFamily="34" charset="0"/>
              </a:rPr>
              <a:t>     </a:t>
            </a:r>
          </a:p>
          <a:p>
            <a:pPr marL="0" indent="0" algn="just">
              <a:buNone/>
            </a:pPr>
            <a:r>
              <a:rPr lang="pt-BR" b="1"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Se declara, na documentação Fiscal ou documento próprio, que o material recebido satisfaz às especificações contratadas, isto é, o </a:t>
            </a:r>
            <a:r>
              <a:rPr lang="pt-BR" b="1" dirty="0">
                <a:latin typeface="Arial" panose="020B0604020202020204" pitchFamily="34" charset="0"/>
                <a:cs typeface="Arial" panose="020B0604020202020204" pitchFamily="34" charset="0"/>
              </a:rPr>
              <a:t>atestado de recebimento do material </a:t>
            </a:r>
            <a:r>
              <a:rPr lang="pt-BR" dirty="0">
                <a:latin typeface="Arial" panose="020B0604020202020204" pitchFamily="34" charset="0"/>
                <a:cs typeface="Arial" panose="020B0604020202020204" pitchFamily="34" charset="0"/>
              </a:rPr>
              <a:t>aposto no verso do documento fiscal, encerrando a segunda fase da despesa, que é a liquidação, estando o processo pronto para o pagamento</a:t>
            </a:r>
            <a:r>
              <a:rPr lang="pt-BR" dirty="0"/>
              <a:t>.</a:t>
            </a:r>
            <a:endParaRPr lang="pt-BR" b="1" dirty="0">
              <a:latin typeface="Arial" panose="020B0604020202020204" pitchFamily="34" charset="0"/>
              <a:cs typeface="Arial" panose="020B0604020202020204" pitchFamily="34" charset="0"/>
            </a:endParaRPr>
          </a:p>
          <a:p>
            <a:pPr marL="0" indent="0" algn="just">
              <a:buNone/>
            </a:pPr>
            <a:endParaRPr lang="pt-BR" dirty="0"/>
          </a:p>
        </p:txBody>
      </p:sp>
      <p:sp>
        <p:nvSpPr>
          <p:cNvPr id="4" name="Espaço Reservado para Rodapé 3"/>
          <p:cNvSpPr>
            <a:spLocks noGrp="1"/>
          </p:cNvSpPr>
          <p:nvPr>
            <p:ph type="ftr" sz="quarter" idx="11"/>
          </p:nvPr>
        </p:nvSpPr>
        <p:spPr>
          <a:xfrm>
            <a:off x="0" y="6530673"/>
            <a:ext cx="4114800" cy="348647"/>
          </a:xfrm>
        </p:spPr>
        <p:txBody>
          <a:bodyPr/>
          <a:lstStyle/>
          <a:p>
            <a:r>
              <a:rPr lang="pt-BR"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20</a:t>
            </a:fld>
            <a:endParaRPr lang="pt-BR"/>
          </a:p>
        </p:txBody>
      </p:sp>
    </p:spTree>
    <p:extLst>
      <p:ext uri="{BB962C8B-B14F-4D97-AF65-F5344CB8AC3E}">
        <p14:creationId xmlns:p14="http://schemas.microsoft.com/office/powerpoint/2010/main" val="3391576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500834" cy="312387"/>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INVENTÁRIO, AVALIAÇÃO E BAIXA</a:t>
            </a:r>
          </a:p>
        </p:txBody>
      </p:sp>
      <p:sp>
        <p:nvSpPr>
          <p:cNvPr id="3" name="Espaço Reservado para Conteúdo 2"/>
          <p:cNvSpPr>
            <a:spLocks noGrp="1"/>
          </p:cNvSpPr>
          <p:nvPr>
            <p:ph idx="1"/>
          </p:nvPr>
        </p:nvSpPr>
        <p:spPr>
          <a:xfrm>
            <a:off x="708338" y="1020726"/>
            <a:ext cx="10792497" cy="5156237"/>
          </a:xfrm>
        </p:spPr>
        <p:txBody>
          <a:bodyPr>
            <a:normAutofit/>
          </a:bodyPr>
          <a:lstStyle/>
          <a:p>
            <a:pPr marL="0" indent="0">
              <a:buNone/>
            </a:pPr>
            <a:r>
              <a:rPr lang="pt-BR" b="1" dirty="0">
                <a:latin typeface="Arial" panose="020B0604020202020204" pitchFamily="34" charset="0"/>
                <a:cs typeface="Arial" panose="020B0604020202020204" pitchFamily="34" charset="0"/>
              </a:rPr>
              <a:t>       2 - Doação</a:t>
            </a:r>
          </a:p>
          <a:p>
            <a:pPr marL="0" indent="0">
              <a:buNone/>
            </a:pPr>
            <a:endParaRPr lang="pt-BR" dirty="0">
              <a:latin typeface="Arial" panose="020B0604020202020204" pitchFamily="34" charset="0"/>
              <a:cs typeface="Arial" panose="020B0604020202020204" pitchFamily="34" charset="0"/>
            </a:endParaRPr>
          </a:p>
          <a:p>
            <a:pPr lvl="1" algn="just"/>
            <a:r>
              <a:rPr lang="pt-BR" dirty="0">
                <a:latin typeface="Arial" panose="020B0604020202020204" pitchFamily="34" charset="0"/>
                <a:cs typeface="Arial" panose="020B0604020202020204" pitchFamily="34" charset="0"/>
              </a:rPr>
              <a:t>É uma modalidade de movimentação de material e também, para fins de descarga, uma forma de desfazimento de bens (alienação), onde o documento hábil para o recebimento de material pelo almoxarife ou encarregado de depósito é o termo de doação.     </a:t>
            </a:r>
          </a:p>
          <a:p>
            <a:pPr algn="just"/>
            <a:endParaRPr lang="pt-BR"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21</a:t>
            </a:fld>
            <a:endParaRPr lang="pt-BR"/>
          </a:p>
        </p:txBody>
      </p:sp>
    </p:spTree>
    <p:extLst>
      <p:ext uri="{BB962C8B-B14F-4D97-AF65-F5344CB8AC3E}">
        <p14:creationId xmlns:p14="http://schemas.microsoft.com/office/powerpoint/2010/main" val="1818248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618646"/>
            <a:ext cx="11353800"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 </a:t>
            </a:r>
            <a:br>
              <a:rPr lang="pt-BR" sz="1800" b="1" dirty="0">
                <a:solidFill>
                  <a:srgbClr val="FF0000"/>
                </a:solidFill>
                <a:latin typeface="Arial" panose="020B0604020202020204" pitchFamily="34" charset="0"/>
                <a:cs typeface="Arial" panose="020B0604020202020204" pitchFamily="34" charset="0"/>
              </a:rPr>
            </a:br>
            <a:endParaRPr lang="pt-BR" sz="1800" b="1" dirty="0">
              <a:solidFill>
                <a:srgbClr val="FF0000"/>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05306" y="1236373"/>
            <a:ext cx="10882649" cy="4940590"/>
          </a:xfrm>
        </p:spPr>
        <p:txBody>
          <a:bodyPr>
            <a:normAutofit/>
          </a:bodyPr>
          <a:lstStyle/>
          <a:p>
            <a:pPr marL="0" indent="0">
              <a:buNone/>
            </a:pPr>
            <a:r>
              <a:rPr lang="pt-BR" b="1" dirty="0">
                <a:latin typeface="Arial" panose="020B0604020202020204" pitchFamily="34" charset="0"/>
                <a:cs typeface="Arial" panose="020B0604020202020204" pitchFamily="34" charset="0"/>
              </a:rPr>
              <a:t>         2 - Doação</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Há casos em que se recebe um determinado tipo de material, por doação, sem a presença física do termo de doação.</a:t>
            </a:r>
          </a:p>
          <a:p>
            <a:pPr marL="0" indent="0" algn="just">
              <a:buNone/>
            </a:pPr>
            <a:r>
              <a:rPr lang="pt-BR" dirty="0">
                <a:latin typeface="Arial" panose="020B0604020202020204" pitchFamily="34" charset="0"/>
                <a:cs typeface="Arial" panose="020B0604020202020204" pitchFamily="34" charset="0"/>
              </a:rPr>
              <a:t>	Ex. Livros recebidos em doação.</a:t>
            </a:r>
          </a:p>
          <a:p>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22</a:t>
            </a:fld>
            <a:endParaRPr lang="pt-BR"/>
          </a:p>
        </p:txBody>
      </p:sp>
    </p:spTree>
    <p:extLst>
      <p:ext uri="{BB962C8B-B14F-4D97-AF65-F5344CB8AC3E}">
        <p14:creationId xmlns:p14="http://schemas.microsoft.com/office/powerpoint/2010/main" val="3662624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353799" cy="348647"/>
          </a:xfrm>
        </p:spPr>
        <p:txBody>
          <a:bodyPr>
            <a:noAutofit/>
          </a:bodyPr>
          <a:lstStyle/>
          <a:p>
            <a:pPr algn="r"/>
            <a:r>
              <a:rPr lang="pt-BR" sz="2000" b="1" dirty="0">
                <a:solidFill>
                  <a:srgbClr val="FF0000"/>
                </a:solidFill>
                <a:latin typeface="Arial" panose="020B0604020202020204" pitchFamily="34" charset="0"/>
                <a:cs typeface="Arial" panose="020B0604020202020204" pitchFamily="34" charset="0"/>
              </a:rPr>
              <a:t>INCORPORTAÇÃO, AVALIAÇÃO E BAIXA</a:t>
            </a:r>
          </a:p>
        </p:txBody>
      </p:sp>
      <p:sp>
        <p:nvSpPr>
          <p:cNvPr id="3" name="Espaço Reservado para Conteúdo 2"/>
          <p:cNvSpPr>
            <a:spLocks noGrp="1"/>
          </p:cNvSpPr>
          <p:nvPr>
            <p:ph idx="1"/>
          </p:nvPr>
        </p:nvSpPr>
        <p:spPr>
          <a:xfrm>
            <a:off x="605306" y="1236373"/>
            <a:ext cx="10880263" cy="4940590"/>
          </a:xfrm>
        </p:spPr>
        <p:txBody>
          <a:bodyPr>
            <a:normAutofit/>
          </a:bodyPr>
          <a:lstStyle/>
          <a:p>
            <a:pPr marL="0" indent="0">
              <a:buNone/>
            </a:pPr>
            <a:r>
              <a:rPr lang="pt-BR" b="1" dirty="0">
                <a:latin typeface="Arial" panose="020B0604020202020204" pitchFamily="34" charset="0"/>
                <a:cs typeface="Arial" panose="020B0604020202020204" pitchFamily="34" charset="0"/>
              </a:rPr>
              <a:t>       3- Transferência</a:t>
            </a:r>
          </a:p>
          <a:p>
            <a:pPr algn="just"/>
            <a:endParaRPr lang="pt-BR" dirty="0"/>
          </a:p>
          <a:p>
            <a:pPr marL="0" indent="0" algn="just">
              <a:buNone/>
            </a:pPr>
            <a:r>
              <a:rPr lang="pt-BR" dirty="0">
                <a:latin typeface="Arial" panose="020B0604020202020204" pitchFamily="34" charset="0"/>
                <a:cs typeface="Arial" panose="020B0604020202020204" pitchFamily="34" charset="0"/>
              </a:rPr>
              <a:t>	É modalidade de movimentação de material, PERMANENTE ou de CONSUMO, com troca de responsabilidade, de uma unidade organizacional para outra, dentro do mesmo órgão ou entidade, onde os documentos hábeis para o recebimento são a guia de remessa e a Nota de Transferência.    </a:t>
            </a:r>
          </a:p>
          <a:p>
            <a:pPr marL="0" indent="0" algn="just">
              <a:buNone/>
            </a:pPr>
            <a:endParaRPr lang="pt-BR" b="1"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23</a:t>
            </a:fld>
            <a:endParaRPr lang="pt-BR"/>
          </a:p>
        </p:txBody>
      </p:sp>
    </p:spTree>
    <p:extLst>
      <p:ext uri="{BB962C8B-B14F-4D97-AF65-F5344CB8AC3E}">
        <p14:creationId xmlns:p14="http://schemas.microsoft.com/office/powerpoint/2010/main" val="3929162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908465"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82581" y="1236373"/>
            <a:ext cx="10972800" cy="4940590"/>
          </a:xfrm>
        </p:spPr>
        <p:txBody>
          <a:bodyPr>
            <a:normAutofit/>
          </a:bodyPr>
          <a:lstStyle/>
          <a:p>
            <a:pPr marL="0" indent="0">
              <a:buNone/>
            </a:pPr>
            <a:r>
              <a:rPr lang="pt-BR" b="1" dirty="0">
                <a:latin typeface="Arial" panose="020B0604020202020204" pitchFamily="34" charset="0"/>
                <a:cs typeface="Arial" panose="020B0604020202020204" pitchFamily="34" charset="0"/>
              </a:rPr>
              <a:t>4 - Permuta</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Ocorrerá, para material PERMANENTE, mediante autorização do ordenador de despesa contida em processo. </a:t>
            </a:r>
          </a:p>
          <a:p>
            <a:pPr marL="0" indent="0" algn="just">
              <a:buNone/>
            </a:pPr>
            <a:r>
              <a:rPr lang="pt-BR" sz="1800" dirty="0">
                <a:latin typeface="Arial" panose="020B0604020202020204" pitchFamily="34" charset="0"/>
                <a:cs typeface="Arial" panose="020B0604020202020204" pitchFamily="34" charset="0"/>
              </a:rPr>
              <a:t>                                                                                Vide art. 14 e Parágrafo único Decreto nº 99.658/90.</a:t>
            </a:r>
          </a:p>
          <a:p>
            <a:pPr marL="0" indent="0" algn="just">
              <a:buNone/>
            </a:pPr>
            <a:endParaRPr lang="pt-BR" b="1" dirty="0">
              <a:latin typeface="Arial" panose="020B0604020202020204" pitchFamily="34" charset="0"/>
              <a:cs typeface="Arial" panose="020B0604020202020204" pitchFamily="34" charset="0"/>
            </a:endParaRPr>
          </a:p>
          <a:p>
            <a:pPr marL="0" indent="0">
              <a:buNone/>
            </a:pPr>
            <a:endParaRPr lang="pt-BR" dirty="0"/>
          </a:p>
        </p:txBody>
      </p:sp>
      <p:sp>
        <p:nvSpPr>
          <p:cNvPr id="4" name="Espaço Reservado para Rodapé 3"/>
          <p:cNvSpPr>
            <a:spLocks noGrp="1"/>
          </p:cNvSpPr>
          <p:nvPr>
            <p:ph type="ftr" sz="quarter" idx="11"/>
          </p:nvPr>
        </p:nvSpPr>
        <p:spPr>
          <a:xfrm>
            <a:off x="432516" y="6579741"/>
            <a:ext cx="4114800" cy="250512"/>
          </a:xfrm>
        </p:spPr>
        <p:txBody>
          <a:bodyPr/>
          <a:lstStyle/>
          <a:p>
            <a:r>
              <a:rPr lang="pt-BR"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24</a:t>
            </a:fld>
            <a:endParaRPr lang="pt-BR"/>
          </a:p>
        </p:txBody>
      </p:sp>
    </p:spTree>
    <p:extLst>
      <p:ext uri="{BB962C8B-B14F-4D97-AF65-F5344CB8AC3E}">
        <p14:creationId xmlns:p14="http://schemas.microsoft.com/office/powerpoint/2010/main" val="3931956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45067" y="528952"/>
            <a:ext cx="12192000" cy="528034"/>
          </a:xfrm>
        </p:spPr>
        <p:txBody>
          <a:bodyPr>
            <a:normAutofit/>
          </a:bodyPr>
          <a:lstStyle/>
          <a:p>
            <a:pPr algn="r"/>
            <a:r>
              <a:rPr lang="pt-BR" sz="2200" b="1" dirty="0">
                <a:solidFill>
                  <a:srgbClr val="FF0000"/>
                </a:solidFill>
                <a:latin typeface="Arial" panose="020B0604020202020204" pitchFamily="34" charset="0"/>
                <a:cs typeface="Arial" panose="020B0604020202020204" pitchFamily="34" charset="0"/>
              </a:rPr>
              <a:t>INCORPORAÇÃO, AVALIAÇÃO E BAIXA </a:t>
            </a:r>
            <a:endParaRPr lang="pt-BR" sz="2000" b="1" dirty="0">
              <a:solidFill>
                <a:srgbClr val="FF0000"/>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82580" y="1236373"/>
            <a:ext cx="10764353" cy="4940590"/>
          </a:xfrm>
        </p:spPr>
        <p:txBody>
          <a:bodyPr>
            <a:normAutofit/>
          </a:bodyPr>
          <a:lstStyle/>
          <a:p>
            <a:pPr marL="0" indent="0">
              <a:buNone/>
            </a:pPr>
            <a:r>
              <a:rPr lang="pt-BR" b="1" dirty="0">
                <a:latin typeface="Arial" panose="020B0604020202020204" pitchFamily="34" charset="0"/>
                <a:cs typeface="Arial" panose="020B0604020202020204" pitchFamily="34" charset="0"/>
              </a:rPr>
              <a:t>                  5-  Produção Interna - Fabricação</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O recebimento e a inclusão em carga do material produzido pelo órgão sistêmico, tanto para material </a:t>
            </a:r>
            <a:r>
              <a:rPr lang="pt-BR" b="1" dirty="0">
                <a:latin typeface="Arial" panose="020B0604020202020204" pitchFamily="34" charset="0"/>
                <a:cs typeface="Arial" panose="020B0604020202020204" pitchFamily="34" charset="0"/>
              </a:rPr>
              <a:t>PERMANENTE</a:t>
            </a:r>
            <a:r>
              <a:rPr lang="pt-BR" dirty="0">
                <a:latin typeface="Arial" panose="020B0604020202020204" pitchFamily="34" charset="0"/>
                <a:cs typeface="Arial" panose="020B0604020202020204" pitchFamily="34" charset="0"/>
              </a:rPr>
              <a:t> quanto para </a:t>
            </a:r>
            <a:r>
              <a:rPr lang="pt-BR" b="1" dirty="0">
                <a:latin typeface="Arial" panose="020B0604020202020204" pitchFamily="34" charset="0"/>
                <a:cs typeface="Arial" panose="020B0604020202020204" pitchFamily="34" charset="0"/>
              </a:rPr>
              <a:t>CONSUMO</a:t>
            </a:r>
            <a:r>
              <a:rPr lang="pt-BR" dirty="0">
                <a:latin typeface="Arial" panose="020B0604020202020204" pitchFamily="34" charset="0"/>
                <a:cs typeface="Arial" panose="020B0604020202020204" pitchFamily="34" charset="0"/>
              </a:rPr>
              <a:t>, será realizada à vista de processo regular com base na apropriação de custos feita pela unidade produtora, apurados na “Guia de Produção” ou, na falta destes, na valorização efetuada por Comissão de Avaliação, designada para esse fim.</a:t>
            </a:r>
          </a:p>
          <a:p>
            <a:pPr marL="0" indent="0" algn="just">
              <a:buNone/>
            </a:pPr>
            <a:endParaRPr lang="pt-BR" b="1" dirty="0">
              <a:latin typeface="Arial" panose="020B0604020202020204" pitchFamily="34" charset="0"/>
              <a:cs typeface="Arial" panose="020B0604020202020204" pitchFamily="34" charset="0"/>
            </a:endParaRPr>
          </a:p>
          <a:p>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25</a:t>
            </a:fld>
            <a:endParaRPr lang="pt-BR"/>
          </a:p>
        </p:txBody>
      </p:sp>
    </p:spTree>
    <p:extLst>
      <p:ext uri="{BB962C8B-B14F-4D97-AF65-F5344CB8AC3E}">
        <p14:creationId xmlns:p14="http://schemas.microsoft.com/office/powerpoint/2010/main" val="1125181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8539E-79BC-3408-2195-75F8350FF28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B0567BC-36B7-EC6F-0904-37987307765C}"/>
              </a:ext>
            </a:extLst>
          </p:cNvPr>
          <p:cNvSpPr>
            <a:spLocks noGrp="1"/>
          </p:cNvSpPr>
          <p:nvPr>
            <p:ph type="title"/>
          </p:nvPr>
        </p:nvSpPr>
        <p:spPr>
          <a:xfrm>
            <a:off x="780663" y="708339"/>
            <a:ext cx="11003506" cy="377511"/>
          </a:xfrm>
        </p:spPr>
        <p:txBody>
          <a:bodyPr>
            <a:normAutofit/>
          </a:bodyPr>
          <a:lstStyle/>
          <a:p>
            <a:pPr algn="ctr"/>
            <a:endParaRPr lang="pt-BR" sz="2000" b="1"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64099240-0665-6A55-27D8-7D2426768B6F}"/>
              </a:ext>
            </a:extLst>
          </p:cNvPr>
          <p:cNvSpPr>
            <a:spLocks noGrp="1"/>
          </p:cNvSpPr>
          <p:nvPr>
            <p:ph idx="1"/>
          </p:nvPr>
        </p:nvSpPr>
        <p:spPr>
          <a:xfrm>
            <a:off x="801055" y="1085850"/>
            <a:ext cx="11390945" cy="5772150"/>
          </a:xfrm>
        </p:spPr>
        <p:txBody>
          <a:bodyPr>
            <a:normAutofit/>
          </a:bodyPr>
          <a:lstStyle/>
          <a:p>
            <a:pPr marL="0" indent="0">
              <a:buNone/>
            </a:pPr>
            <a:r>
              <a:rPr lang="pt-BR" sz="2000" b="1" dirty="0">
                <a:latin typeface="Arial" panose="020B0604020202020204" pitchFamily="34" charset="0"/>
                <a:cs typeface="Arial" panose="020B0604020202020204" pitchFamily="34" charset="0"/>
              </a:rPr>
              <a:t>Adquiridos por compra     -      Produção Interna -  Modelo de Ordem de Produção</a:t>
            </a:r>
          </a:p>
          <a:p>
            <a:pPr marL="0" indent="0" algn="ctr">
              <a:buNone/>
            </a:pPr>
            <a:endParaRPr lang="pt-BR" b="1" dirty="0">
              <a:latin typeface="Arial" panose="020B0604020202020204" pitchFamily="34" charset="0"/>
              <a:cs typeface="Arial" panose="020B0604020202020204" pitchFamily="34" charset="0"/>
            </a:endParaRPr>
          </a:p>
          <a:p>
            <a:pPr marL="0" indent="0">
              <a:buNone/>
            </a:pPr>
            <a:r>
              <a:rPr lang="pt-BR" dirty="0">
                <a:latin typeface="Arial" panose="020B0604020202020204" pitchFamily="34" charset="0"/>
                <a:cs typeface="Arial" panose="020B0604020202020204" pitchFamily="34" charset="0"/>
              </a:rPr>
              <a:t>	</a:t>
            </a:r>
            <a:endParaRPr lang="pt-BR" b="1" dirty="0">
              <a:latin typeface="Arial" panose="020B0604020202020204" pitchFamily="34" charset="0"/>
              <a:cs typeface="Arial" panose="020B0604020202020204" pitchFamily="34" charset="0"/>
            </a:endParaRPr>
          </a:p>
          <a:p>
            <a:endParaRPr lang="pt-BR" dirty="0"/>
          </a:p>
        </p:txBody>
      </p:sp>
      <p:sp>
        <p:nvSpPr>
          <p:cNvPr id="4" name="Espaço Reservado para Rodapé 3">
            <a:extLst>
              <a:ext uri="{FF2B5EF4-FFF2-40B4-BE49-F238E27FC236}">
                <a16:creationId xmlns:a16="http://schemas.microsoft.com/office/drawing/2014/main" id="{683D40FD-B13F-2288-DB9E-4C15D2280C60}"/>
              </a:ext>
            </a:extLst>
          </p:cNvPr>
          <p:cNvSpPr>
            <a:spLocks noGrp="1"/>
          </p:cNvSpPr>
          <p:nvPr>
            <p:ph type="ftr" sz="quarter" idx="11"/>
          </p:nvPr>
        </p:nvSpPr>
        <p:spPr/>
        <p:txBody>
          <a:bodyPr/>
          <a:lstStyle/>
          <a:p>
            <a:r>
              <a:rPr lang="pt-BR"/>
              <a:t>UNYPÚBLICA UNYFLEX</a:t>
            </a:r>
          </a:p>
        </p:txBody>
      </p:sp>
      <p:sp>
        <p:nvSpPr>
          <p:cNvPr id="5" name="Espaço Reservado para Número de Slide 4">
            <a:extLst>
              <a:ext uri="{FF2B5EF4-FFF2-40B4-BE49-F238E27FC236}">
                <a16:creationId xmlns:a16="http://schemas.microsoft.com/office/drawing/2014/main" id="{7AC588A8-25EB-E9BF-78B2-F376CD502298}"/>
              </a:ext>
            </a:extLst>
          </p:cNvPr>
          <p:cNvSpPr>
            <a:spLocks noGrp="1"/>
          </p:cNvSpPr>
          <p:nvPr>
            <p:ph type="sldNum" sz="quarter" idx="12"/>
          </p:nvPr>
        </p:nvSpPr>
        <p:spPr/>
        <p:txBody>
          <a:bodyPr/>
          <a:lstStyle/>
          <a:p>
            <a:fld id="{F5EF8141-5781-4FD4-9552-C5D35CA5005E}" type="slidenum">
              <a:rPr lang="pt-BR" smtClean="0"/>
              <a:t>26</a:t>
            </a:fld>
            <a:endParaRPr lang="pt-BR"/>
          </a:p>
        </p:txBody>
      </p:sp>
      <p:sp>
        <p:nvSpPr>
          <p:cNvPr id="6" name="Título 1">
            <a:extLst>
              <a:ext uri="{FF2B5EF4-FFF2-40B4-BE49-F238E27FC236}">
                <a16:creationId xmlns:a16="http://schemas.microsoft.com/office/drawing/2014/main" id="{8CAEAE00-489D-354C-21CA-8DE000E46E08}"/>
              </a:ext>
            </a:extLst>
          </p:cNvPr>
          <p:cNvSpPr txBox="1">
            <a:spLocks/>
          </p:cNvSpPr>
          <p:nvPr/>
        </p:nvSpPr>
        <p:spPr>
          <a:xfrm>
            <a:off x="0" y="708339"/>
            <a:ext cx="11694017" cy="5280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1400" b="1" dirty="0">
              <a:latin typeface="Arial" panose="020B0604020202020204" pitchFamily="34" charset="0"/>
              <a:cs typeface="Arial" panose="020B0604020202020204" pitchFamily="34" charset="0"/>
            </a:endParaRPr>
          </a:p>
        </p:txBody>
      </p:sp>
      <p:graphicFrame>
        <p:nvGraphicFramePr>
          <p:cNvPr id="7" name="Tabela 6">
            <a:extLst>
              <a:ext uri="{FF2B5EF4-FFF2-40B4-BE49-F238E27FC236}">
                <a16:creationId xmlns:a16="http://schemas.microsoft.com/office/drawing/2014/main" id="{34144F30-F97B-7CB8-35E7-F01953578A18}"/>
              </a:ext>
            </a:extLst>
          </p:cNvPr>
          <p:cNvGraphicFramePr>
            <a:graphicFrameLocks noGrp="1"/>
          </p:cNvGraphicFramePr>
          <p:nvPr/>
        </p:nvGraphicFramePr>
        <p:xfrm>
          <a:off x="228598" y="1463361"/>
          <a:ext cx="11901055" cy="5258109"/>
        </p:xfrm>
        <a:graphic>
          <a:graphicData uri="http://schemas.openxmlformats.org/drawingml/2006/table">
            <a:tbl>
              <a:tblPr>
                <a:tableStyleId>{5C22544A-7EE6-4342-B048-85BDC9FD1C3A}</a:tableStyleId>
              </a:tblPr>
              <a:tblGrid>
                <a:gridCol w="6029865">
                  <a:extLst>
                    <a:ext uri="{9D8B030D-6E8A-4147-A177-3AD203B41FA5}">
                      <a16:colId xmlns:a16="http://schemas.microsoft.com/office/drawing/2014/main" val="2578729768"/>
                    </a:ext>
                  </a:extLst>
                </a:gridCol>
                <a:gridCol w="1771935">
                  <a:extLst>
                    <a:ext uri="{9D8B030D-6E8A-4147-A177-3AD203B41FA5}">
                      <a16:colId xmlns:a16="http://schemas.microsoft.com/office/drawing/2014/main" val="1864155534"/>
                    </a:ext>
                  </a:extLst>
                </a:gridCol>
                <a:gridCol w="1824830">
                  <a:extLst>
                    <a:ext uri="{9D8B030D-6E8A-4147-A177-3AD203B41FA5}">
                      <a16:colId xmlns:a16="http://schemas.microsoft.com/office/drawing/2014/main" val="2342323638"/>
                    </a:ext>
                  </a:extLst>
                </a:gridCol>
                <a:gridCol w="2274425">
                  <a:extLst>
                    <a:ext uri="{9D8B030D-6E8A-4147-A177-3AD203B41FA5}">
                      <a16:colId xmlns:a16="http://schemas.microsoft.com/office/drawing/2014/main" val="3220544540"/>
                    </a:ext>
                  </a:extLst>
                </a:gridCol>
              </a:tblGrid>
              <a:tr h="233482">
                <a:tc gridSpan="4">
                  <a:txBody>
                    <a:bodyPr/>
                    <a:lstStyle/>
                    <a:p>
                      <a:pPr algn="l" fontAlgn="b"/>
                      <a:r>
                        <a:rPr lang="pt-BR" sz="1200" u="none" strike="noStrike" dirty="0">
                          <a:effectLst/>
                          <a:latin typeface="Arial Black" panose="020B0A04020102020204" pitchFamily="34" charset="0"/>
                        </a:rPr>
                        <a:t>PRODUÇÃO INTERNA:  Blocos de Rascunho                         nº</a:t>
                      </a:r>
                      <a:endParaRPr lang="pt-BR" sz="1200" b="1" i="0" u="none" strike="noStrike" dirty="0">
                        <a:solidFill>
                          <a:srgbClr val="000000"/>
                        </a:solidFill>
                        <a:effectLst/>
                        <a:latin typeface="Arial Black" panose="020B0A04020102020204" pitchFamily="34" charset="0"/>
                      </a:endParaRPr>
                    </a:p>
                  </a:txBody>
                  <a:tcPr marL="9525" marR="9525" marT="9525" marB="0" anchor="b"/>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734635152"/>
                  </a:ext>
                </a:extLst>
              </a:tr>
              <a:tr h="479369">
                <a:tc>
                  <a:txBody>
                    <a:bodyPr/>
                    <a:lstStyle/>
                    <a:p>
                      <a:pPr algn="l" fontAlgn="b"/>
                      <a:r>
                        <a:rPr lang="pt-BR" sz="1200" u="none" strike="noStrike" dirty="0">
                          <a:effectLst/>
                          <a:latin typeface="Arial Black" panose="020B0A04020102020204" pitchFamily="34" charset="0"/>
                        </a:rPr>
                        <a:t>MATÉRIA PRIMA</a:t>
                      </a:r>
                      <a:endParaRPr lang="pt-BR" sz="1200" b="1" i="0" u="none" strike="noStrike" dirty="0">
                        <a:solidFill>
                          <a:srgbClr val="000000"/>
                        </a:solidFill>
                        <a:effectLst/>
                        <a:latin typeface="Arial Black" panose="020B0A04020102020204" pitchFamily="34" charset="0"/>
                      </a:endParaRPr>
                    </a:p>
                  </a:txBody>
                  <a:tcPr marL="9525" marR="9525" marT="9525" marB="0" anchor="b"/>
                </a:tc>
                <a:tc>
                  <a:txBody>
                    <a:bodyPr/>
                    <a:lstStyle/>
                    <a:p>
                      <a:pPr algn="ctr" fontAlgn="b"/>
                      <a:r>
                        <a:rPr lang="pt-BR" sz="1200" u="none" strike="noStrike">
                          <a:effectLst/>
                          <a:latin typeface="Arial Black" panose="020B0A04020102020204" pitchFamily="34" charset="0"/>
                        </a:rPr>
                        <a:t>VL. UNIT</a:t>
                      </a:r>
                      <a:endParaRPr lang="pt-BR" sz="1200" b="1" i="0" u="none" strike="noStrike">
                        <a:solidFill>
                          <a:srgbClr val="000000"/>
                        </a:solidFill>
                        <a:effectLst/>
                        <a:latin typeface="Arial Black" panose="020B0A04020102020204" pitchFamily="34" charset="0"/>
                      </a:endParaRPr>
                    </a:p>
                  </a:txBody>
                  <a:tcPr marL="9525" marR="9525" marT="9525" marB="0" anchor="b"/>
                </a:tc>
                <a:tc>
                  <a:txBody>
                    <a:bodyPr/>
                    <a:lstStyle/>
                    <a:p>
                      <a:pPr algn="ctr" fontAlgn="b"/>
                      <a:r>
                        <a:rPr lang="pt-BR" sz="1200" u="none" strike="noStrike">
                          <a:effectLst/>
                          <a:latin typeface="Arial Black" panose="020B0A04020102020204" pitchFamily="34" charset="0"/>
                        </a:rPr>
                        <a:t>QUANT.</a:t>
                      </a:r>
                      <a:endParaRPr lang="pt-BR" sz="1200" b="1" i="0" u="none" strike="noStrike">
                        <a:solidFill>
                          <a:srgbClr val="000000"/>
                        </a:solidFill>
                        <a:effectLst/>
                        <a:latin typeface="Arial Black" panose="020B0A04020102020204" pitchFamily="34" charset="0"/>
                      </a:endParaRPr>
                    </a:p>
                  </a:txBody>
                  <a:tcPr marL="9525" marR="9525" marT="9525" marB="0" anchor="b"/>
                </a:tc>
                <a:tc>
                  <a:txBody>
                    <a:bodyPr/>
                    <a:lstStyle/>
                    <a:p>
                      <a:pPr algn="ctr" fontAlgn="b"/>
                      <a:r>
                        <a:rPr lang="pt-BR" sz="1200" u="none" strike="noStrike">
                          <a:effectLst/>
                          <a:latin typeface="Arial Black" panose="020B0A04020102020204" pitchFamily="34" charset="0"/>
                        </a:rPr>
                        <a:t>TOTAL</a:t>
                      </a:r>
                      <a:endParaRPr lang="pt-BR" sz="1200" b="1" i="0" u="none" strike="noStrike">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3719134786"/>
                  </a:ext>
                </a:extLst>
              </a:tr>
              <a:tr h="314947">
                <a:tc>
                  <a:txBody>
                    <a:bodyPr/>
                    <a:lstStyle/>
                    <a:p>
                      <a:pPr algn="l" fontAlgn="b"/>
                      <a:r>
                        <a:rPr lang="pt-BR" sz="1200" u="none" strike="noStrike" dirty="0">
                          <a:effectLst/>
                          <a:latin typeface="Arial Black" panose="020B0A04020102020204" pitchFamily="34" charset="0"/>
                        </a:rPr>
                        <a:t>Papel Sulfite</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r" fontAlgn="b"/>
                      <a:r>
                        <a:rPr lang="pt-BR" sz="1200" u="none" strike="noStrike">
                          <a:effectLst/>
                          <a:latin typeface="Arial Black" panose="020B0A04020102020204" pitchFamily="34" charset="0"/>
                        </a:rPr>
                        <a:t>5,00</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r" fontAlgn="b"/>
                      <a:r>
                        <a:rPr lang="pt-BR" sz="1200" u="none" strike="noStrike" dirty="0">
                          <a:effectLst/>
                          <a:latin typeface="Arial Black" panose="020B0A04020102020204" pitchFamily="34" charset="0"/>
                        </a:rPr>
                        <a:t>         100</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500,00 </a:t>
                      </a:r>
                      <a:endParaRPr lang="pt-BR" sz="1200" b="0" i="0" u="none" strike="noStrike">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3079993078"/>
                  </a:ext>
                </a:extLst>
              </a:tr>
              <a:tr h="314947">
                <a:tc>
                  <a:txBody>
                    <a:bodyPr/>
                    <a:lstStyle/>
                    <a:p>
                      <a:pPr algn="l" fontAlgn="b"/>
                      <a:r>
                        <a:rPr lang="pt-BR" sz="1200" b="0" i="0" u="none" strike="noStrike" dirty="0">
                          <a:solidFill>
                            <a:srgbClr val="000000"/>
                          </a:solidFill>
                          <a:effectLst/>
                          <a:latin typeface="Arial Black" panose="020B0A04020102020204" pitchFamily="34" charset="0"/>
                        </a:rPr>
                        <a:t> Cola</a:t>
                      </a:r>
                    </a:p>
                  </a:txBody>
                  <a:tcPr marL="9525" marR="9525" marT="9525" marB="0" anchor="b"/>
                </a:tc>
                <a:tc>
                  <a:txBody>
                    <a:bodyPr/>
                    <a:lstStyle/>
                    <a:p>
                      <a:pPr algn="l" fontAlgn="b"/>
                      <a:r>
                        <a:rPr lang="pt-BR" sz="1200" u="none" strike="noStrike" dirty="0">
                          <a:effectLst/>
                          <a:latin typeface="Arial Black" panose="020B0A04020102020204" pitchFamily="34" charset="0"/>
                        </a:rPr>
                        <a:t>                           1,50</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5</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75,00</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3041042878"/>
                  </a:ext>
                </a:extLst>
              </a:tr>
              <a:tr h="314947">
                <a:tc>
                  <a:txBody>
                    <a:bodyPr/>
                    <a:lstStyle/>
                    <a:p>
                      <a:pPr algn="l" fontAlgn="b"/>
                      <a:r>
                        <a:rPr lang="pt-BR" sz="1200" u="none" strike="noStrike" dirty="0">
                          <a:effectLst/>
                          <a:latin typeface="Arial Black" panose="020B0A04020102020204" pitchFamily="34" charset="0"/>
                        </a:rPr>
                        <a:t> </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477096160"/>
                  </a:ext>
                </a:extLst>
              </a:tr>
              <a:tr h="314947">
                <a:tc>
                  <a:txBody>
                    <a:bodyPr/>
                    <a:lstStyle/>
                    <a:p>
                      <a:pPr algn="l" fontAlgn="b"/>
                      <a:r>
                        <a:rPr lang="pt-BR" sz="1200" u="none" strike="noStrike" dirty="0">
                          <a:effectLst/>
                          <a:latin typeface="Arial Black" panose="020B0A04020102020204" pitchFamily="34" charset="0"/>
                        </a:rPr>
                        <a:t>MÃO DE OBRA                 </a:t>
                      </a:r>
                      <a:endParaRPr lang="pt-BR" sz="1200" b="1"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250997482"/>
                  </a:ext>
                </a:extLst>
              </a:tr>
              <a:tr h="314947">
                <a:tc>
                  <a:txBody>
                    <a:bodyPr/>
                    <a:lstStyle/>
                    <a:p>
                      <a:pPr algn="l" fontAlgn="b"/>
                      <a:r>
                        <a:rPr lang="pt-BR" sz="1200" u="none" strike="noStrike" dirty="0">
                          <a:effectLst/>
                          <a:latin typeface="Arial Black" panose="020B0A04020102020204" pitchFamily="34" charset="0"/>
                        </a:rPr>
                        <a:t>Valor Mão de Obra                             5.000,00/160x2</a:t>
                      </a:r>
                      <a:endParaRPr lang="pt-BR" sz="1200" b="1" i="0" u="none" strike="noStrike" dirty="0">
                        <a:solidFill>
                          <a:srgbClr val="000000"/>
                        </a:solidFill>
                        <a:effectLst/>
                        <a:latin typeface="Arial Black" panose="020B0A04020102020204" pitchFamily="34" charset="0"/>
                      </a:endParaRPr>
                    </a:p>
                  </a:txBody>
                  <a:tcPr marL="9525" marR="9525" marT="9525" marB="0" anchor="b"/>
                </a:tc>
                <a:tc>
                  <a:txBody>
                    <a:bodyPr/>
                    <a:lstStyle/>
                    <a:p>
                      <a:pPr algn="r" fontAlgn="b"/>
                      <a:r>
                        <a:rPr lang="pt-BR" sz="1200" u="none" strike="noStrike" dirty="0">
                          <a:effectLst/>
                          <a:latin typeface="Arial Black" panose="020B0A04020102020204" pitchFamily="34" charset="0"/>
                        </a:rPr>
                        <a:t>5000,00</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ctr" fontAlgn="b"/>
                      <a:r>
                        <a:rPr lang="pt-BR" sz="1200" u="none" strike="noStrike" dirty="0">
                          <a:effectLst/>
                          <a:latin typeface="Arial Black" panose="020B0A04020102020204" pitchFamily="34" charset="0"/>
                        </a:rPr>
                        <a:t>2h</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62,50 </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1681463373"/>
                  </a:ext>
                </a:extLst>
              </a:tr>
              <a:tr h="314947">
                <a:tc>
                  <a:txBody>
                    <a:bodyPr/>
                    <a:lstStyle/>
                    <a:p>
                      <a:pPr algn="l" fontAlgn="b"/>
                      <a:r>
                        <a:rPr lang="pt-BR" sz="1200" u="none" strike="noStrike" dirty="0">
                          <a:effectLst/>
                          <a:latin typeface="Arial Black" panose="020B0A04020102020204" pitchFamily="34" charset="0"/>
                        </a:rPr>
                        <a:t>DESGATES EQUIP (DEPRECIAÇÃO)    10% </a:t>
                      </a:r>
                      <a:r>
                        <a:rPr lang="pt-BR" sz="1200" u="none" strike="noStrike" dirty="0" err="1">
                          <a:effectLst/>
                          <a:latin typeface="Arial Black" panose="020B0A04020102020204" pitchFamily="34" charset="0"/>
                        </a:rPr>
                        <a:t>a.a</a:t>
                      </a:r>
                      <a:r>
                        <a:rPr lang="pt-BR" sz="1200" u="none" strike="noStrike" dirty="0">
                          <a:effectLst/>
                          <a:latin typeface="Arial Black" panose="020B0A04020102020204" pitchFamily="34" charset="0"/>
                        </a:rPr>
                        <a:t> </a:t>
                      </a:r>
                      <a:endParaRPr lang="pt-BR" sz="1200" b="1"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6000,00</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2h</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0,63 </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2305951073"/>
                  </a:ext>
                </a:extLst>
              </a:tr>
              <a:tr h="314947">
                <a:tc>
                  <a:txBody>
                    <a:bodyPr/>
                    <a:lstStyle/>
                    <a:p>
                      <a:pPr algn="l" fontAlgn="b"/>
                      <a:r>
                        <a:rPr lang="pt-BR" sz="1200" u="none" strike="noStrike">
                          <a:effectLst/>
                          <a:latin typeface="Arial Black" panose="020B0A04020102020204" pitchFamily="34" charset="0"/>
                        </a:rPr>
                        <a:t> </a:t>
                      </a:r>
                      <a:endParaRPr lang="pt-BR" sz="1200" b="1"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2887596058"/>
                  </a:ext>
                </a:extLst>
              </a:tr>
              <a:tr h="314947">
                <a:tc>
                  <a:txBody>
                    <a:bodyPr/>
                    <a:lstStyle/>
                    <a:p>
                      <a:pPr algn="l" fontAlgn="b"/>
                      <a:r>
                        <a:rPr lang="pt-BR" sz="1200" u="none" strike="noStrike">
                          <a:effectLst/>
                          <a:latin typeface="Arial Black" panose="020B0A04020102020204" pitchFamily="34" charset="0"/>
                        </a:rPr>
                        <a:t>Energia Elétrica</a:t>
                      </a:r>
                      <a:endParaRPr lang="pt-BR" sz="1200" b="1"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ctr" fontAlgn="b"/>
                      <a:r>
                        <a:rPr lang="pt-BR" sz="1200" u="none" strike="noStrike">
                          <a:effectLst/>
                          <a:latin typeface="Arial Black" panose="020B0A04020102020204" pitchFamily="34" charset="0"/>
                        </a:rPr>
                        <a:t>2h</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5,00 </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3127760433"/>
                  </a:ext>
                </a:extLst>
              </a:tr>
              <a:tr h="314947">
                <a:tc>
                  <a:txBody>
                    <a:bodyPr/>
                    <a:lstStyle/>
                    <a:p>
                      <a:pPr algn="l" fontAlgn="b"/>
                      <a:r>
                        <a:rPr lang="pt-BR" sz="1200" u="none" strike="noStrike" dirty="0">
                          <a:effectLst/>
                          <a:latin typeface="Arial Black" panose="020B0A04020102020204" pitchFamily="34" charset="0"/>
                        </a:rPr>
                        <a:t>Outros</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2337709065"/>
                  </a:ext>
                </a:extLst>
              </a:tr>
              <a:tr h="314947">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837222672"/>
                  </a:ext>
                </a:extLst>
              </a:tr>
              <a:tr h="314947">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3898123178"/>
                  </a:ext>
                </a:extLst>
              </a:tr>
              <a:tr h="314947">
                <a:tc>
                  <a:txBody>
                    <a:bodyPr/>
                    <a:lstStyle/>
                    <a:p>
                      <a:pPr algn="l" fontAlgn="b"/>
                      <a:r>
                        <a:rPr lang="pt-BR" sz="1400" u="none" strike="noStrike" dirty="0">
                          <a:effectLst/>
                          <a:latin typeface="Arial Black" panose="020B0A04020102020204" pitchFamily="34" charset="0"/>
                        </a:rPr>
                        <a:t>TOTAL</a:t>
                      </a:r>
                      <a:endParaRPr lang="pt-BR" sz="1400" b="1"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400" u="none" strike="noStrike" dirty="0">
                          <a:effectLst/>
                          <a:latin typeface="Arial Black" panose="020B0A04020102020204" pitchFamily="34" charset="0"/>
                        </a:rPr>
                        <a:t>         643,13 </a:t>
                      </a:r>
                      <a:endParaRPr lang="pt-BR" sz="1400" b="1"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598537467"/>
                  </a:ext>
                </a:extLst>
              </a:tr>
              <a:tr h="522788">
                <a:tc>
                  <a:txBody>
                    <a:bodyPr/>
                    <a:lstStyle/>
                    <a:p>
                      <a:pPr algn="l" fontAlgn="b"/>
                      <a:r>
                        <a:rPr lang="pt-BR" sz="1200" u="none" strike="noStrike">
                          <a:effectLst/>
                          <a:latin typeface="Arial Black" panose="020B0A04020102020204" pitchFamily="34" charset="0"/>
                        </a:rPr>
                        <a:t>Produção Final</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100 Blocos</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688730492"/>
                  </a:ext>
                </a:extLst>
              </a:tr>
              <a:tr h="243106">
                <a:tc>
                  <a:txBody>
                    <a:bodyPr/>
                    <a:lstStyle/>
                    <a:p>
                      <a:pPr algn="l" fontAlgn="b"/>
                      <a:r>
                        <a:rPr lang="pt-BR" sz="1200" u="none" strike="noStrike" dirty="0">
                          <a:effectLst/>
                          <a:latin typeface="Arial Black" panose="020B0A04020102020204" pitchFamily="34" charset="0"/>
                        </a:rPr>
                        <a:t>Custo Unitário</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6,43 </a:t>
                      </a:r>
                      <a:endParaRPr lang="pt-BR" sz="1200" b="1"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2686117554"/>
                  </a:ext>
                </a:extLst>
              </a:tr>
            </a:tbl>
          </a:graphicData>
        </a:graphic>
      </p:graphicFrame>
    </p:spTree>
    <p:extLst>
      <p:ext uri="{BB962C8B-B14F-4D97-AF65-F5344CB8AC3E}">
        <p14:creationId xmlns:p14="http://schemas.microsoft.com/office/powerpoint/2010/main" val="4122968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513713"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08338" y="1236373"/>
            <a:ext cx="10645462" cy="4940590"/>
          </a:xfrm>
        </p:spPr>
        <p:txBody>
          <a:bodyPr>
            <a:normAutofit/>
          </a:bodyPr>
          <a:lstStyle/>
          <a:p>
            <a:pPr marL="0" indent="0">
              <a:buNone/>
            </a:pPr>
            <a:r>
              <a:rPr lang="pt-BR" b="1" dirty="0">
                <a:latin typeface="Arial" panose="020B0604020202020204" pitchFamily="34" charset="0"/>
                <a:cs typeface="Arial" panose="020B0604020202020204" pitchFamily="34" charset="0"/>
              </a:rPr>
              <a:t>        6-  Indenização</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Ocorre quando há reposição de um bem PERMANENTE por pessoas ou entidades responsabilizadas pelo extravio, danificações, roubos ou furtos, desde que o mesmo tenha as mesmas características do anterior, à vista relatório da comissão de Sindicância ou de Inquérito, constante de processo.</a:t>
            </a:r>
          </a:p>
          <a:p>
            <a:pPr algn="just"/>
            <a:endParaRPr lang="pt-BR" b="1" dirty="0">
              <a:latin typeface="Arial" panose="020B0604020202020204" pitchFamily="34" charset="0"/>
              <a:cs typeface="Arial" panose="020B0604020202020204" pitchFamily="34" charset="0"/>
            </a:endParaRPr>
          </a:p>
          <a:p>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27</a:t>
            </a:fld>
            <a:endParaRPr lang="pt-BR"/>
          </a:p>
        </p:txBody>
      </p:sp>
    </p:spTree>
    <p:extLst>
      <p:ext uri="{BB962C8B-B14F-4D97-AF65-F5344CB8AC3E}">
        <p14:creationId xmlns:p14="http://schemas.microsoft.com/office/powerpoint/2010/main" val="365234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353800"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592428" y="1236373"/>
            <a:ext cx="10663707" cy="4940590"/>
          </a:xfrm>
        </p:spPr>
        <p:txBody>
          <a:bodyPr>
            <a:normAutofit/>
          </a:bodyPr>
          <a:lstStyle/>
          <a:p>
            <a:pPr marL="0" indent="0">
              <a:buNone/>
            </a:pPr>
            <a:r>
              <a:rPr lang="pt-BR" b="1" dirty="0">
                <a:latin typeface="Arial" panose="020B0604020202020204" pitchFamily="34" charset="0"/>
                <a:cs typeface="Arial" panose="020B0604020202020204" pitchFamily="34" charset="0"/>
              </a:rPr>
              <a:t>         7 - Cessão</a:t>
            </a:r>
          </a:p>
          <a:p>
            <a:pPr marL="0" indent="0">
              <a:buNone/>
            </a:pPr>
            <a:endParaRPr lang="pt-BR" b="1" dirty="0">
              <a:latin typeface="Arial" panose="020B0604020202020204" pitchFamily="34" charset="0"/>
              <a:cs typeface="Arial" panose="020B0604020202020204" pitchFamily="34" charset="0"/>
            </a:endParaRPr>
          </a:p>
          <a:p>
            <a:pPr algn="just"/>
            <a:r>
              <a:rPr lang="pt-BR" dirty="0">
                <a:latin typeface="Arial" panose="020B0604020202020204" pitchFamily="34" charset="0"/>
                <a:cs typeface="Arial" panose="020B0604020202020204" pitchFamily="34" charset="0"/>
              </a:rPr>
              <a:t>	É a modalidade de movimentação de material do acervo, tanto PERMANENTE, como de CONSUMO, com transferência gratuita de posse e troca de responsabilidade, entre  órgãos ou entidades da administração pública federal, estadual ou municipal,  direta, autárquica e fundacional do poder executivo ou entre estes e outros, integrantes de quaisquer dos demais poderes da União.</a:t>
            </a:r>
          </a:p>
          <a:p>
            <a:pPr algn="just"/>
            <a:endParaRPr lang="pt-BR" dirty="0">
              <a:latin typeface="Arial" panose="020B0604020202020204" pitchFamily="34" charset="0"/>
              <a:cs typeface="Arial" panose="020B0604020202020204" pitchFamily="34" charset="0"/>
            </a:endParaRPr>
          </a:p>
          <a:p>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28</a:t>
            </a:fld>
            <a:endParaRPr lang="pt-BR"/>
          </a:p>
        </p:txBody>
      </p:sp>
    </p:spTree>
    <p:extLst>
      <p:ext uri="{BB962C8B-B14F-4D97-AF65-F5344CB8AC3E}">
        <p14:creationId xmlns:p14="http://schemas.microsoft.com/office/powerpoint/2010/main" val="403008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0273" y="792969"/>
            <a:ext cx="11686624"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425003" y="1236373"/>
            <a:ext cx="11021930" cy="4940590"/>
          </a:xfrm>
        </p:spPr>
        <p:txBody>
          <a:bodyPr>
            <a:normAutofit/>
          </a:bodyPr>
          <a:lstStyle/>
          <a:p>
            <a:pPr marL="0" indent="0">
              <a:buNone/>
            </a:pPr>
            <a:r>
              <a:rPr lang="pt-BR" b="1" dirty="0">
                <a:latin typeface="Arial" panose="020B0604020202020204" pitchFamily="34" charset="0"/>
                <a:cs typeface="Arial" panose="020B0604020202020204" pitchFamily="34" charset="0"/>
              </a:rPr>
              <a:t>Processo de cadastramento de Bens Móveis   </a:t>
            </a:r>
          </a:p>
          <a:p>
            <a:pPr marL="0" indent="0" algn="just">
              <a:buNone/>
            </a:pPr>
            <a:r>
              <a:rPr lang="pt-BR" dirty="0">
                <a:latin typeface="Arial" panose="020B0604020202020204" pitchFamily="34" charset="0"/>
                <a:cs typeface="Arial" panose="020B0604020202020204" pitchFamily="34" charset="0"/>
              </a:rPr>
              <a:t>          </a:t>
            </a:r>
          </a:p>
          <a:p>
            <a:pPr marL="0" indent="0" algn="just">
              <a:buNone/>
            </a:pPr>
            <a:r>
              <a:rPr lang="pt-BR" dirty="0">
                <a:latin typeface="Arial" panose="020B0604020202020204" pitchFamily="34" charset="0"/>
                <a:cs typeface="Arial" panose="020B0604020202020204" pitchFamily="34" charset="0"/>
              </a:rPr>
              <a:t>	 Os materiais permanentes, na aquisição ou incorporação ao patrimônio, recebem números sequenciais de registro patrimonial para identificação. O número de registro deverá ser aposto no material mediante gravação, fixação de plaqueta ou etiqueta apropriada e carimbo para material bibliográfico.</a:t>
            </a:r>
          </a:p>
          <a:p>
            <a:pPr marL="0" indent="0" algn="just">
              <a:buNone/>
            </a:pPr>
            <a:endParaRPr lang="pt-BR" dirty="0">
              <a:latin typeface="Arial" panose="020B0604020202020204" pitchFamily="34" charset="0"/>
              <a:cs typeface="Arial" panose="020B0604020202020204" pitchFamily="34" charset="0"/>
            </a:endParaRPr>
          </a:p>
          <a:p>
            <a:pPr algn="just"/>
            <a:endParaRPr lang="pt-BR" dirty="0"/>
          </a:p>
        </p:txBody>
      </p:sp>
      <p:sp>
        <p:nvSpPr>
          <p:cNvPr id="4" name="Espaço Reservado para Rodapé 3"/>
          <p:cNvSpPr>
            <a:spLocks noGrp="1"/>
          </p:cNvSpPr>
          <p:nvPr>
            <p:ph type="ftr" sz="quarter" idx="11"/>
          </p:nvPr>
        </p:nvSpPr>
        <p:spPr>
          <a:xfrm>
            <a:off x="20273" y="6538912"/>
            <a:ext cx="4114800" cy="264017"/>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29</a:t>
            </a:fld>
            <a:endParaRPr lang="pt-BR"/>
          </a:p>
        </p:txBody>
      </p:sp>
    </p:spTree>
    <p:extLst>
      <p:ext uri="{BB962C8B-B14F-4D97-AF65-F5344CB8AC3E}">
        <p14:creationId xmlns:p14="http://schemas.microsoft.com/office/powerpoint/2010/main" val="1981486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a:t>
            </a:fld>
            <a:endParaRPr lang="pt-BR"/>
          </a:p>
        </p:txBody>
      </p:sp>
      <p:pic>
        <p:nvPicPr>
          <p:cNvPr id="6" name="Picture 5" descr="C:\Users\Uni\Desktop\novos slides\Fun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522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ixaDeTexto 7"/>
          <p:cNvSpPr txBox="1"/>
          <p:nvPr/>
        </p:nvSpPr>
        <p:spPr>
          <a:xfrm>
            <a:off x="2005082" y="2485623"/>
            <a:ext cx="7912723" cy="1569660"/>
          </a:xfrm>
          <a:prstGeom prst="rect">
            <a:avLst/>
          </a:prstGeom>
          <a:noFill/>
        </p:spPr>
        <p:txBody>
          <a:bodyPr wrap="square" rtlCol="0">
            <a:spAutoFit/>
          </a:bodyPr>
          <a:lstStyle/>
          <a:p>
            <a:pPr algn="ctr"/>
            <a:r>
              <a:rPr lang="pt-BR" sz="4800" b="1" dirty="0">
                <a:latin typeface="Arial" panose="020B0604020202020204" pitchFamily="34" charset="0"/>
                <a:cs typeface="Arial" panose="020B0604020202020204" pitchFamily="34" charset="0"/>
              </a:rPr>
              <a:t>INCORPORAÇÃO, AVALIAÇÃO E BAIXA </a:t>
            </a:r>
            <a:endParaRPr lang="pt-BR" sz="4800" b="1" dirty="0"/>
          </a:p>
        </p:txBody>
      </p:sp>
    </p:spTree>
    <p:extLst>
      <p:ext uri="{BB962C8B-B14F-4D97-AF65-F5344CB8AC3E}">
        <p14:creationId xmlns:p14="http://schemas.microsoft.com/office/powerpoint/2010/main" val="2969366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539470"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52529" y="1236373"/>
            <a:ext cx="10794404" cy="4940590"/>
          </a:xfrm>
        </p:spPr>
        <p:txBody>
          <a:bodyPr>
            <a:normAutofit/>
          </a:bodyPr>
          <a:lstStyle/>
          <a:p>
            <a:pPr marL="0" indent="0">
              <a:buNone/>
            </a:pPr>
            <a:r>
              <a:rPr lang="pt-BR" b="1" dirty="0">
                <a:latin typeface="Arial" panose="020B0604020202020204" pitchFamily="34" charset="0"/>
                <a:cs typeface="Arial" panose="020B0604020202020204" pitchFamily="34" charset="0"/>
              </a:rPr>
              <a:t>        Processo de cadastramento de Bens Móveis   </a:t>
            </a:r>
          </a:p>
          <a:p>
            <a:pPr marL="0" indent="0" algn="just">
              <a:buNone/>
            </a:pPr>
            <a:r>
              <a:rPr lang="pt-BR" dirty="0">
                <a:latin typeface="Arial" panose="020B0604020202020204" pitchFamily="34" charset="0"/>
                <a:cs typeface="Arial" panose="020B0604020202020204" pitchFamily="34" charset="0"/>
              </a:rPr>
              <a:t>          </a:t>
            </a:r>
          </a:p>
          <a:p>
            <a:pPr marL="0" indent="0" algn="just">
              <a:buNone/>
            </a:pPr>
            <a:r>
              <a:rPr lang="pt-BR" dirty="0">
                <a:latin typeface="Arial" panose="020B0604020202020204" pitchFamily="34" charset="0"/>
                <a:cs typeface="Arial" panose="020B0604020202020204" pitchFamily="34" charset="0"/>
              </a:rPr>
              <a:t>	Somente após o cadastramento o Bem poderá ser entregue ao usuário, mediante termo de RESPONSABILIDADE.</a:t>
            </a:r>
          </a:p>
          <a:p>
            <a:pPr marL="0" indent="0" algn="just">
              <a:buNone/>
            </a:pPr>
            <a:endParaRPr lang="pt-BR" dirty="0">
              <a:latin typeface="Arial" panose="020B0604020202020204" pitchFamily="34" charset="0"/>
              <a:cs typeface="Arial" panose="020B0604020202020204" pitchFamily="34" charset="0"/>
            </a:endParaRPr>
          </a:p>
          <a:p>
            <a:pPr algn="just"/>
            <a:endParaRPr lang="pt-BR" dirty="0"/>
          </a:p>
        </p:txBody>
      </p:sp>
      <p:sp>
        <p:nvSpPr>
          <p:cNvPr id="4" name="Espaço Reservado para Rodapé 3"/>
          <p:cNvSpPr>
            <a:spLocks noGrp="1"/>
          </p:cNvSpPr>
          <p:nvPr>
            <p:ph type="ftr" sz="quarter" idx="11"/>
          </p:nvPr>
        </p:nvSpPr>
        <p:spPr>
          <a:xfrm>
            <a:off x="0" y="6538912"/>
            <a:ext cx="4114800" cy="198996"/>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30</a:t>
            </a:fld>
            <a:endParaRPr lang="pt-BR"/>
          </a:p>
        </p:txBody>
      </p:sp>
    </p:spTree>
    <p:extLst>
      <p:ext uri="{BB962C8B-B14F-4D97-AF65-F5344CB8AC3E}">
        <p14:creationId xmlns:p14="http://schemas.microsoft.com/office/powerpoint/2010/main" val="2676803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353800"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09448" y="1236372"/>
            <a:ext cx="10737485" cy="5621627"/>
          </a:xfrm>
        </p:spPr>
        <p:txBody>
          <a:bodyPr>
            <a:normAutofit/>
          </a:bodyPr>
          <a:lstStyle/>
          <a:p>
            <a:pPr marL="0" indent="0">
              <a:buNone/>
            </a:pPr>
            <a:r>
              <a:rPr lang="pt-BR" b="1" dirty="0">
                <a:latin typeface="Arial" panose="020B0604020202020204" pitchFamily="34" charset="0"/>
                <a:cs typeface="Arial" panose="020B0604020202020204" pitchFamily="34" charset="0"/>
              </a:rPr>
              <a:t>          Registro do Bens Patrimoniais  </a:t>
            </a:r>
          </a:p>
          <a:p>
            <a:pPr marL="0" indent="0" algn="just">
              <a:buNone/>
            </a:pPr>
            <a:r>
              <a:rPr lang="pt-BR" dirty="0">
                <a:latin typeface="Arial" panose="020B0604020202020204" pitchFamily="34" charset="0"/>
                <a:cs typeface="Arial" panose="020B0604020202020204" pitchFamily="34" charset="0"/>
              </a:rPr>
              <a:t>          Os Bens Patrimoniais serão registrados em Sistema de Informática que conterá:</a:t>
            </a:r>
          </a:p>
          <a:p>
            <a:pPr marL="0" indent="0" algn="just">
              <a:buNone/>
            </a:pPr>
            <a:r>
              <a:rPr lang="pt-BR" dirty="0">
                <a:latin typeface="Arial" panose="020B0604020202020204" pitchFamily="34" charset="0"/>
                <a:cs typeface="Arial" panose="020B0604020202020204" pitchFamily="34" charset="0"/>
              </a:rPr>
              <a:t>	- data de aquisição;</a:t>
            </a:r>
          </a:p>
          <a:p>
            <a:pPr marL="0" indent="0" algn="just">
              <a:buNone/>
            </a:pPr>
            <a:r>
              <a:rPr lang="pt-BR" dirty="0">
                <a:latin typeface="Arial" panose="020B0604020202020204" pitchFamily="34" charset="0"/>
                <a:cs typeface="Arial" panose="020B0604020202020204" pitchFamily="34" charset="0"/>
              </a:rPr>
              <a:t>	- incorporação ou baixa,</a:t>
            </a:r>
          </a:p>
          <a:p>
            <a:pPr marL="0" indent="0" algn="just">
              <a:buNone/>
            </a:pPr>
            <a:r>
              <a:rPr lang="pt-BR" dirty="0">
                <a:latin typeface="Arial" panose="020B0604020202020204" pitchFamily="34" charset="0"/>
                <a:cs typeface="Arial" panose="020B0604020202020204" pitchFamily="34" charset="0"/>
              </a:rPr>
              <a:t>	- descrição do bem;</a:t>
            </a:r>
          </a:p>
          <a:p>
            <a:pPr marL="0" indent="0" algn="just">
              <a:buNone/>
            </a:pPr>
            <a:r>
              <a:rPr lang="pt-BR" dirty="0">
                <a:latin typeface="Arial" panose="020B0604020202020204" pitchFamily="34" charset="0"/>
                <a:cs typeface="Arial" panose="020B0604020202020204" pitchFamily="34" charset="0"/>
              </a:rPr>
              <a:t>	- quantidade;</a:t>
            </a:r>
          </a:p>
          <a:p>
            <a:pPr marL="0" indent="0" algn="just">
              <a:buNone/>
            </a:pPr>
            <a:r>
              <a:rPr lang="pt-BR" dirty="0">
                <a:latin typeface="Arial" panose="020B0604020202020204" pitchFamily="34" charset="0"/>
                <a:cs typeface="Arial" panose="020B0604020202020204" pitchFamily="34" charset="0"/>
              </a:rPr>
              <a:t>	- valor;</a:t>
            </a:r>
          </a:p>
          <a:p>
            <a:pPr marL="0" indent="0" algn="just">
              <a:buNone/>
            </a:pPr>
            <a:r>
              <a:rPr lang="pt-BR" dirty="0">
                <a:latin typeface="Arial" panose="020B0604020202020204" pitchFamily="34" charset="0"/>
                <a:cs typeface="Arial" panose="020B0604020202020204" pitchFamily="34" charset="0"/>
              </a:rPr>
              <a:t>	- número do processo</a:t>
            </a:r>
          </a:p>
          <a:p>
            <a:pPr marL="0" indent="0" algn="just">
              <a:buNone/>
            </a:pPr>
            <a:r>
              <a:rPr lang="pt-BR" dirty="0">
                <a:latin typeface="Arial" panose="020B0604020202020204" pitchFamily="34" charset="0"/>
                <a:cs typeface="Arial" panose="020B0604020202020204" pitchFamily="34" charset="0"/>
              </a:rPr>
              <a:t>	- identificação do responsável por sua guarda e conservação</a:t>
            </a:r>
          </a:p>
          <a:p>
            <a:pPr marL="0" indent="0" algn="just">
              <a:buNone/>
            </a:pPr>
            <a:endParaRPr lang="pt-BR" dirty="0">
              <a:latin typeface="Arial" panose="020B0604020202020204" pitchFamily="34" charset="0"/>
              <a:cs typeface="Arial" panose="020B0604020202020204" pitchFamily="34" charset="0"/>
            </a:endParaRPr>
          </a:p>
          <a:p>
            <a:pPr algn="just"/>
            <a:endParaRPr lang="pt-BR" dirty="0"/>
          </a:p>
        </p:txBody>
      </p:sp>
      <p:sp>
        <p:nvSpPr>
          <p:cNvPr id="4" name="Espaço Reservado para Rodapé 3"/>
          <p:cNvSpPr>
            <a:spLocks noGrp="1"/>
          </p:cNvSpPr>
          <p:nvPr>
            <p:ph type="ftr" sz="quarter" idx="11"/>
          </p:nvPr>
        </p:nvSpPr>
        <p:spPr>
          <a:xfrm>
            <a:off x="190500" y="6651267"/>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31</a:t>
            </a:fld>
            <a:endParaRPr lang="pt-BR"/>
          </a:p>
        </p:txBody>
      </p:sp>
    </p:spTree>
    <p:extLst>
      <p:ext uri="{BB962C8B-B14F-4D97-AF65-F5344CB8AC3E}">
        <p14:creationId xmlns:p14="http://schemas.microsoft.com/office/powerpoint/2010/main" val="968036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446933"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11369" y="1236372"/>
            <a:ext cx="10635564" cy="5621627"/>
          </a:xfrm>
        </p:spPr>
        <p:txBody>
          <a:bodyPr>
            <a:normAutofit/>
          </a:bodyPr>
          <a:lstStyle/>
          <a:p>
            <a:pPr marL="0" indent="0">
              <a:buNone/>
            </a:pPr>
            <a:r>
              <a:rPr lang="pt-BR" b="1" dirty="0">
                <a:latin typeface="Arial" panose="020B0604020202020204" pitchFamily="34" charset="0"/>
                <a:cs typeface="Arial" panose="020B0604020202020204" pitchFamily="34" charset="0"/>
              </a:rPr>
              <a:t>         Termo de Responsabilidade  </a:t>
            </a:r>
          </a:p>
          <a:p>
            <a:pPr marL="0" indent="0" algn="just">
              <a:buNone/>
            </a:pPr>
            <a:r>
              <a:rPr lang="pt-BR" dirty="0">
                <a:latin typeface="Arial" panose="020B0604020202020204" pitchFamily="34" charset="0"/>
                <a:cs typeface="Arial" panose="020B0604020202020204" pitchFamily="34" charset="0"/>
              </a:rPr>
              <a:t>	A responsabilidade sobre um material permanente é assumida pelo Secretário/Superintendente (ou Chefe de Sessão), elaborado pela Coordenadoria de Material e Patrimônio.</a:t>
            </a:r>
          </a:p>
          <a:p>
            <a:pPr marL="0" indent="0" algn="just">
              <a:buNone/>
            </a:pPr>
            <a:r>
              <a:rPr lang="pt-BR" dirty="0">
                <a:latin typeface="Arial" panose="020B0604020202020204" pitchFamily="34" charset="0"/>
                <a:cs typeface="Arial" panose="020B0604020202020204" pitchFamily="34" charset="0"/>
              </a:rPr>
              <a:t>	Independente da assinatura do termo de Responsabilidade é obrigação de todos aqueles a quem tenha sido confiado um material para a guarda ou uso, zelar pela sua boa conservação e diligenciar no sentido da recuperação daquele que sofrer avaria. Todo servidor poderá ser chamado à responsabilidade por qualquer irregularidade ocorrida com o material que lhe for confiado.</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a:p>
            <a:pPr algn="just"/>
            <a:endParaRPr lang="pt-BR" dirty="0"/>
          </a:p>
        </p:txBody>
      </p:sp>
      <p:sp>
        <p:nvSpPr>
          <p:cNvPr id="4" name="Espaço Reservado para Rodapé 3"/>
          <p:cNvSpPr>
            <a:spLocks noGrp="1"/>
          </p:cNvSpPr>
          <p:nvPr>
            <p:ph type="ftr" sz="quarter" idx="11"/>
          </p:nvPr>
        </p:nvSpPr>
        <p:spPr>
          <a:xfrm>
            <a:off x="123422" y="6538912"/>
            <a:ext cx="4114800" cy="224754"/>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32</a:t>
            </a:fld>
            <a:endParaRPr lang="pt-BR"/>
          </a:p>
        </p:txBody>
      </p:sp>
    </p:spTree>
    <p:extLst>
      <p:ext uri="{BB962C8B-B14F-4D97-AF65-F5344CB8AC3E}">
        <p14:creationId xmlns:p14="http://schemas.microsoft.com/office/powerpoint/2010/main" val="2956933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353800"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0" y="1236372"/>
            <a:ext cx="11446933" cy="5621627"/>
          </a:xfrm>
        </p:spPr>
        <p:txBody>
          <a:bodyPr>
            <a:normAutofit/>
          </a:bodyPr>
          <a:lstStyle/>
          <a:p>
            <a:pPr marL="0" indent="0">
              <a:buNone/>
            </a:pPr>
            <a:r>
              <a:rPr lang="pt-BR" b="1" dirty="0">
                <a:latin typeface="Arial" panose="020B0604020202020204" pitchFamily="34" charset="0"/>
                <a:cs typeface="Arial" panose="020B0604020202020204" pitchFamily="34" charset="0"/>
              </a:rPr>
              <a:t>	Consertos  dos Bens Patrimoniais</a:t>
            </a:r>
          </a:p>
          <a:p>
            <a:pPr marL="0" indent="0" algn="just">
              <a:buNone/>
            </a:pPr>
            <a:r>
              <a:rPr lang="pt-BR" dirty="0">
                <a:latin typeface="Arial" panose="020B0604020202020204" pitchFamily="34" charset="0"/>
                <a:cs typeface="Arial" panose="020B0604020202020204" pitchFamily="34" charset="0"/>
              </a:rPr>
              <a:t>	As solicitações de consertos de mobiliário e equipamentos (exceto de informática) deverão ser encaminhadas diretamente a Coordenadoria de Material e Patrimônio, com as seguintes informações: código patrimonial, justificativa para conserto, e três orçamentos. Com estas informações será tomada a decisão pelo conserto ou pela substituição do mobiliário por ou outro. (cada Município terá sua particularidade). Deverá ser observado a garantia do Bem .</a:t>
            </a:r>
          </a:p>
          <a:p>
            <a:pPr algn="just"/>
            <a:endParaRPr lang="pt-BR" dirty="0"/>
          </a:p>
        </p:txBody>
      </p:sp>
      <p:sp>
        <p:nvSpPr>
          <p:cNvPr id="4" name="Espaço Reservado para Rodapé 3"/>
          <p:cNvSpPr>
            <a:spLocks noGrp="1"/>
          </p:cNvSpPr>
          <p:nvPr>
            <p:ph type="ftr" sz="quarter" idx="11"/>
          </p:nvPr>
        </p:nvSpPr>
        <p:spPr>
          <a:xfrm>
            <a:off x="190500" y="6492874"/>
            <a:ext cx="4114800" cy="365125"/>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33</a:t>
            </a:fld>
            <a:endParaRPr lang="pt-BR"/>
          </a:p>
        </p:txBody>
      </p:sp>
    </p:spTree>
    <p:extLst>
      <p:ext uri="{BB962C8B-B14F-4D97-AF65-F5344CB8AC3E}">
        <p14:creationId xmlns:p14="http://schemas.microsoft.com/office/powerpoint/2010/main" val="1391770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09356" y="715697"/>
            <a:ext cx="11195035" cy="997194"/>
          </a:xfrm>
        </p:spPr>
        <p:txBody>
          <a:bodyPr>
            <a:noAutofit/>
          </a:bodyPr>
          <a:lstStyle/>
          <a:p>
            <a:r>
              <a:rPr lang="pt-BR" sz="1400" b="1" dirty="0">
                <a:solidFill>
                  <a:srgbClr val="FF0000"/>
                </a:solidFill>
                <a:latin typeface="Arial" panose="020B0604020202020204" pitchFamily="34" charset="0"/>
                <a:cs typeface="Arial" panose="020B0604020202020204" pitchFamily="34" charset="0"/>
              </a:rPr>
              <a:t>                                                                                                                                                       INCORPORAÇÃO, AVALIAÇÃO E BAIXA</a:t>
            </a:r>
            <a:br>
              <a:rPr lang="pt-BR" sz="1400" b="1" dirty="0">
                <a:solidFill>
                  <a:srgbClr val="FF0000"/>
                </a:solidFill>
                <a:latin typeface="Arial" panose="020B0604020202020204" pitchFamily="34" charset="0"/>
                <a:cs typeface="Arial" panose="020B0604020202020204" pitchFamily="34" charset="0"/>
              </a:rPr>
            </a:br>
            <a:br>
              <a:rPr lang="pt-BR" sz="1400" b="1" dirty="0">
                <a:solidFill>
                  <a:srgbClr val="FF0000"/>
                </a:solidFill>
                <a:latin typeface="Arial" panose="020B0604020202020204" pitchFamily="34" charset="0"/>
                <a:cs typeface="Arial" panose="020B0604020202020204" pitchFamily="34" charset="0"/>
              </a:rPr>
            </a:br>
            <a:r>
              <a:rPr lang="pt-BR" sz="1800" b="1" dirty="0">
                <a:solidFill>
                  <a:srgbClr val="FF0000"/>
                </a:solidFill>
                <a:latin typeface="Arial" panose="020B0604020202020204" pitchFamily="34" charset="0"/>
                <a:cs typeface="Arial" panose="020B0604020202020204" pitchFamily="34" charset="0"/>
              </a:rPr>
              <a:t>          </a:t>
            </a: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1043189" y="1584100"/>
            <a:ext cx="10571169" cy="3528813"/>
          </a:xfrm>
        </p:spPr>
        <p:txBody>
          <a:bodyPr>
            <a:normAutofit/>
          </a:bodyPr>
          <a:lstStyle/>
          <a:p>
            <a:endParaRPr lang="pt-BR" b="1" dirty="0"/>
          </a:p>
          <a:p>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34</a:t>
            </a:fld>
            <a:endParaRPr lang="pt-BR"/>
          </a:p>
        </p:txBody>
      </p:sp>
      <p:sp>
        <p:nvSpPr>
          <p:cNvPr id="7" name="CaixaDeTexto 6">
            <a:extLst>
              <a:ext uri="{FF2B5EF4-FFF2-40B4-BE49-F238E27FC236}">
                <a16:creationId xmlns:a16="http://schemas.microsoft.com/office/drawing/2014/main" id="{FA999188-CC8F-11B2-1F34-6D60B0729551}"/>
              </a:ext>
            </a:extLst>
          </p:cNvPr>
          <p:cNvSpPr txBox="1"/>
          <p:nvPr/>
        </p:nvSpPr>
        <p:spPr>
          <a:xfrm>
            <a:off x="705044" y="912485"/>
            <a:ext cx="11195035" cy="5262979"/>
          </a:xfrm>
          <a:prstGeom prst="rect">
            <a:avLst/>
          </a:prstGeom>
          <a:noFill/>
        </p:spPr>
        <p:txBody>
          <a:bodyPr wrap="square">
            <a:spAutoFit/>
          </a:bodyPr>
          <a:lstStyle/>
          <a:p>
            <a:pPr marL="0" indent="0">
              <a:buNone/>
            </a:pPr>
            <a:r>
              <a:rPr lang="pt-BR" sz="2400" b="1" dirty="0">
                <a:latin typeface="Arial" panose="020B0604020202020204" pitchFamily="34" charset="0"/>
                <a:cs typeface="Arial" panose="020B0604020202020204" pitchFamily="34" charset="0"/>
              </a:rPr>
              <a:t>Responsabilizações</a:t>
            </a:r>
          </a:p>
          <a:p>
            <a:pPr marL="0" indent="0">
              <a:buNone/>
            </a:pPr>
            <a:endParaRPr lang="pt-BR" sz="2400" b="1" dirty="0">
              <a:latin typeface="Arial" panose="020B0604020202020204" pitchFamily="34" charset="0"/>
              <a:cs typeface="Arial" panose="020B0604020202020204" pitchFamily="34" charset="0"/>
            </a:endParaRPr>
          </a:p>
          <a:p>
            <a:pPr algn="just" fontAlgn="base"/>
            <a:r>
              <a:rPr lang="pt-BR" sz="2400" dirty="0">
                <a:latin typeface="Arial" panose="020B0604020202020204" pitchFamily="34" charset="0"/>
                <a:cs typeface="Arial" panose="020B0604020202020204" pitchFamily="34" charset="0"/>
              </a:rPr>
              <a:t>	-O Servidor Público Federal, Estadual ou Municipal que comete algum ilícito administrativo poderá responder pelo ato nas instâncias civil, penal e administrativa, conforme preceitua o art. 121 da Lei nº 8.112/90. Essas responsabilidades possuem características próprias, sofrendo gradações de acordo com as situações que podem se apresentar como condutas irregulares ou ilícitas no exercício das atividades funcionais, possibilitando a aplicação de diferentes penalidades, que variam de instância para instância.</a:t>
            </a:r>
          </a:p>
          <a:p>
            <a:pPr algn="just" fontAlgn="base"/>
            <a:r>
              <a:rPr lang="pt-BR" sz="2400" dirty="0">
                <a:latin typeface="Arial" panose="020B0604020202020204" pitchFamily="34" charset="0"/>
                <a:cs typeface="Arial" panose="020B0604020202020204" pitchFamily="34" charset="0"/>
              </a:rPr>
              <a:t>           -Desta forma, o cometimento de condutas administrativas irregulares ou o descumprimento de deveres funcionais dão margem à responsabilidade administrativa, danos patrimoniais causados à Administração Pública ou a terceiros ensejam a responsabilidade civil e a prática de crimes e contravenções penais à responsabilização penal.</a:t>
            </a:r>
          </a:p>
        </p:txBody>
      </p:sp>
    </p:spTree>
    <p:extLst>
      <p:ext uri="{BB962C8B-B14F-4D97-AF65-F5344CB8AC3E}">
        <p14:creationId xmlns:p14="http://schemas.microsoft.com/office/powerpoint/2010/main" val="1752040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B39BCC4-E6C3-7242-4985-6EDCB647BF0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C4C39B9-2DD7-FD35-D473-FF5AB0795EAA}"/>
              </a:ext>
            </a:extLst>
          </p:cNvPr>
          <p:cNvSpPr>
            <a:spLocks noGrp="1"/>
          </p:cNvSpPr>
          <p:nvPr>
            <p:ph type="title"/>
          </p:nvPr>
        </p:nvSpPr>
        <p:spPr>
          <a:xfrm>
            <a:off x="-209356" y="715697"/>
            <a:ext cx="11195035" cy="997194"/>
          </a:xfrm>
        </p:spPr>
        <p:txBody>
          <a:bodyPr>
            <a:noAutofit/>
          </a:bodyPr>
          <a:lstStyle/>
          <a:p>
            <a:r>
              <a:rPr lang="pt-BR" sz="1400" b="1" dirty="0">
                <a:solidFill>
                  <a:srgbClr val="FF0000"/>
                </a:solidFill>
                <a:latin typeface="Arial" panose="020B0604020202020204" pitchFamily="34" charset="0"/>
                <a:cs typeface="Arial" panose="020B0604020202020204" pitchFamily="34" charset="0"/>
              </a:rPr>
              <a:t>                                                                                                                                                       INCORPORAÇÃO, AVALIAÇÃO E BAIXA</a:t>
            </a:r>
            <a:br>
              <a:rPr lang="pt-BR" sz="1400" b="1" dirty="0">
                <a:solidFill>
                  <a:srgbClr val="FF0000"/>
                </a:solidFill>
                <a:latin typeface="Arial" panose="020B0604020202020204" pitchFamily="34" charset="0"/>
                <a:cs typeface="Arial" panose="020B0604020202020204" pitchFamily="34" charset="0"/>
              </a:rPr>
            </a:br>
            <a:br>
              <a:rPr lang="pt-BR" sz="1400" b="1" dirty="0">
                <a:solidFill>
                  <a:srgbClr val="FF0000"/>
                </a:solidFill>
                <a:latin typeface="Arial" panose="020B0604020202020204" pitchFamily="34" charset="0"/>
                <a:cs typeface="Arial" panose="020B0604020202020204" pitchFamily="34" charset="0"/>
              </a:rPr>
            </a:br>
            <a:r>
              <a:rPr lang="pt-BR" sz="1800" b="1" dirty="0">
                <a:solidFill>
                  <a:srgbClr val="FF0000"/>
                </a:solidFill>
                <a:latin typeface="Arial" panose="020B0604020202020204" pitchFamily="34" charset="0"/>
                <a:cs typeface="Arial" panose="020B0604020202020204" pitchFamily="34" charset="0"/>
              </a:rPr>
              <a:t>          </a:t>
            </a:r>
            <a:endParaRPr lang="pt-BR" sz="2000" b="1"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C247B91B-28ED-DB13-7D56-40BC4A762FDE}"/>
              </a:ext>
            </a:extLst>
          </p:cNvPr>
          <p:cNvSpPr>
            <a:spLocks noGrp="1"/>
          </p:cNvSpPr>
          <p:nvPr>
            <p:ph idx="1"/>
          </p:nvPr>
        </p:nvSpPr>
        <p:spPr>
          <a:xfrm>
            <a:off x="1043189" y="1584100"/>
            <a:ext cx="10571169" cy="3528813"/>
          </a:xfrm>
        </p:spPr>
        <p:txBody>
          <a:bodyPr>
            <a:normAutofit/>
          </a:bodyPr>
          <a:lstStyle/>
          <a:p>
            <a:endParaRPr lang="pt-BR" b="1" dirty="0"/>
          </a:p>
          <a:p>
            <a:endParaRPr lang="pt-BR" dirty="0"/>
          </a:p>
        </p:txBody>
      </p:sp>
      <p:sp>
        <p:nvSpPr>
          <p:cNvPr id="4" name="Espaço Reservado para Rodapé 3">
            <a:extLst>
              <a:ext uri="{FF2B5EF4-FFF2-40B4-BE49-F238E27FC236}">
                <a16:creationId xmlns:a16="http://schemas.microsoft.com/office/drawing/2014/main" id="{E438B33C-1850-8A6D-69FA-09DFF6B40442}"/>
              </a:ext>
            </a:extLst>
          </p:cNvPr>
          <p:cNvSpPr>
            <a:spLocks noGrp="1"/>
          </p:cNvSpPr>
          <p:nvPr>
            <p:ph type="ftr" sz="quarter" idx="11"/>
          </p:nvPr>
        </p:nvSpPr>
        <p:spPr/>
        <p:txBody>
          <a:bodyPr/>
          <a:lstStyle/>
          <a:p>
            <a:r>
              <a:rPr lang="pt-BR"/>
              <a:t>UNYPÚBLICA UNYFLEX</a:t>
            </a:r>
          </a:p>
        </p:txBody>
      </p:sp>
      <p:sp>
        <p:nvSpPr>
          <p:cNvPr id="5" name="Espaço Reservado para Número de Slide 4">
            <a:extLst>
              <a:ext uri="{FF2B5EF4-FFF2-40B4-BE49-F238E27FC236}">
                <a16:creationId xmlns:a16="http://schemas.microsoft.com/office/drawing/2014/main" id="{6323201F-54BE-8904-11D1-A65BAA70B4EB}"/>
              </a:ext>
            </a:extLst>
          </p:cNvPr>
          <p:cNvSpPr>
            <a:spLocks noGrp="1"/>
          </p:cNvSpPr>
          <p:nvPr>
            <p:ph type="sldNum" sz="quarter" idx="12"/>
          </p:nvPr>
        </p:nvSpPr>
        <p:spPr/>
        <p:txBody>
          <a:bodyPr/>
          <a:lstStyle/>
          <a:p>
            <a:fld id="{F5EF8141-5781-4FD4-9552-C5D35CA5005E}" type="slidenum">
              <a:rPr lang="pt-BR" smtClean="0"/>
              <a:t>35</a:t>
            </a:fld>
            <a:endParaRPr lang="pt-BR"/>
          </a:p>
        </p:txBody>
      </p:sp>
      <p:sp>
        <p:nvSpPr>
          <p:cNvPr id="7" name="CaixaDeTexto 6">
            <a:extLst>
              <a:ext uri="{FF2B5EF4-FFF2-40B4-BE49-F238E27FC236}">
                <a16:creationId xmlns:a16="http://schemas.microsoft.com/office/drawing/2014/main" id="{FF4427A1-0AF2-8138-0B24-192445A66C2D}"/>
              </a:ext>
            </a:extLst>
          </p:cNvPr>
          <p:cNvSpPr txBox="1"/>
          <p:nvPr/>
        </p:nvSpPr>
        <p:spPr>
          <a:xfrm>
            <a:off x="669700" y="2574478"/>
            <a:ext cx="10944657" cy="2062103"/>
          </a:xfrm>
          <a:prstGeom prst="rect">
            <a:avLst/>
          </a:prstGeom>
          <a:noFill/>
        </p:spPr>
        <p:txBody>
          <a:bodyPr wrap="square">
            <a:spAutoFit/>
          </a:bodyPr>
          <a:lstStyle/>
          <a:p>
            <a:pPr marL="0" indent="0">
              <a:buNone/>
            </a:pPr>
            <a:r>
              <a:rPr lang="pt-BR" sz="3200" b="1" dirty="0">
                <a:latin typeface="Arial" panose="020B0604020202020204" pitchFamily="34" charset="0"/>
                <a:cs typeface="Arial" panose="020B0604020202020204" pitchFamily="34" charset="0"/>
              </a:rPr>
              <a:t>Responsabilizações</a:t>
            </a:r>
          </a:p>
          <a:p>
            <a:pPr marL="0" indent="0" algn="just">
              <a:buNone/>
            </a:pPr>
            <a:endParaRPr lang="pt-BR" sz="3200" dirty="0">
              <a:latin typeface="Arial" panose="020B0604020202020204" pitchFamily="34" charset="0"/>
              <a:cs typeface="Arial" panose="020B0604020202020204" pitchFamily="34" charset="0"/>
            </a:endParaRPr>
          </a:p>
          <a:p>
            <a:pPr marL="0" indent="0" algn="just">
              <a:buNone/>
            </a:pPr>
            <a:r>
              <a:rPr lang="pt-BR" sz="3200" dirty="0">
                <a:latin typeface="Arial" panose="020B0604020202020204" pitchFamily="34" charset="0"/>
                <a:cs typeface="Arial" panose="020B0604020202020204" pitchFamily="34" charset="0"/>
              </a:rPr>
              <a:t>	Levantadas através de Sindicâncias que resultam em Processo Administrativo Disciplinar.</a:t>
            </a:r>
          </a:p>
        </p:txBody>
      </p:sp>
    </p:spTree>
    <p:extLst>
      <p:ext uri="{BB962C8B-B14F-4D97-AF65-F5344CB8AC3E}">
        <p14:creationId xmlns:p14="http://schemas.microsoft.com/office/powerpoint/2010/main" val="4234604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5683CA3-D943-1B42-A70E-AF17874A3C0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5B27C7A-6EF9-E3F6-394B-1E5D8360F13D}"/>
              </a:ext>
            </a:extLst>
          </p:cNvPr>
          <p:cNvSpPr>
            <a:spLocks noGrp="1"/>
          </p:cNvSpPr>
          <p:nvPr>
            <p:ph type="title"/>
          </p:nvPr>
        </p:nvSpPr>
        <p:spPr>
          <a:xfrm>
            <a:off x="-209356" y="715697"/>
            <a:ext cx="11195035" cy="997194"/>
          </a:xfrm>
        </p:spPr>
        <p:txBody>
          <a:bodyPr>
            <a:noAutofit/>
          </a:bodyPr>
          <a:lstStyle/>
          <a:p>
            <a:r>
              <a:rPr lang="pt-BR" sz="1400" b="1" dirty="0">
                <a:solidFill>
                  <a:srgbClr val="FF0000"/>
                </a:solidFill>
                <a:latin typeface="Arial" panose="020B0604020202020204" pitchFamily="34" charset="0"/>
                <a:cs typeface="Arial" panose="020B0604020202020204" pitchFamily="34" charset="0"/>
              </a:rPr>
              <a:t>                                                                                                                                                       INCORPORAÇÃO, AVALIAÇÃO E BAIXA</a:t>
            </a:r>
            <a:br>
              <a:rPr lang="pt-BR" sz="1400" b="1" dirty="0">
                <a:solidFill>
                  <a:srgbClr val="FF0000"/>
                </a:solidFill>
                <a:latin typeface="Arial" panose="020B0604020202020204" pitchFamily="34" charset="0"/>
                <a:cs typeface="Arial" panose="020B0604020202020204" pitchFamily="34" charset="0"/>
              </a:rPr>
            </a:br>
            <a:br>
              <a:rPr lang="pt-BR" sz="1400" b="1" dirty="0">
                <a:solidFill>
                  <a:srgbClr val="FF0000"/>
                </a:solidFill>
                <a:latin typeface="Arial" panose="020B0604020202020204" pitchFamily="34" charset="0"/>
                <a:cs typeface="Arial" panose="020B0604020202020204" pitchFamily="34" charset="0"/>
              </a:rPr>
            </a:br>
            <a:r>
              <a:rPr lang="pt-BR" sz="1800" b="1" dirty="0">
                <a:solidFill>
                  <a:srgbClr val="FF0000"/>
                </a:solidFill>
                <a:latin typeface="Arial" panose="020B0604020202020204" pitchFamily="34" charset="0"/>
                <a:cs typeface="Arial" panose="020B0604020202020204" pitchFamily="34" charset="0"/>
              </a:rPr>
              <a:t>          </a:t>
            </a:r>
            <a:r>
              <a:rPr lang="pt-BR" sz="2000" b="1" dirty="0">
                <a:solidFill>
                  <a:schemeClr val="accent2">
                    <a:lumMod val="75000"/>
                  </a:schemeClr>
                </a:solidFill>
                <a:latin typeface="Arial" panose="020B0604020202020204" pitchFamily="34" charset="0"/>
                <a:cs typeface="Arial" panose="020B0604020202020204" pitchFamily="34" charset="0"/>
              </a:rPr>
              <a:t>Avaliação dos Bens Públicos: </a:t>
            </a:r>
            <a:r>
              <a:rPr lang="pt-BR" sz="2000" b="1" dirty="0">
                <a:latin typeface="Arial" panose="020B0604020202020204" pitchFamily="34" charset="0"/>
                <a:cs typeface="Arial" panose="020B0604020202020204" pitchFamily="34" charset="0"/>
              </a:rPr>
              <a:t>Fatores Excludentes</a:t>
            </a:r>
            <a:br>
              <a:rPr lang="pt-BR" sz="2000" b="1" dirty="0">
                <a:latin typeface="Arial" panose="020B0604020202020204" pitchFamily="34" charset="0"/>
                <a:cs typeface="Arial" panose="020B0604020202020204" pitchFamily="34" charset="0"/>
              </a:rPr>
            </a:br>
            <a:endParaRPr lang="pt-BR" sz="2000" b="1"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086743B2-6F4F-9BFF-3776-233C0499019C}"/>
              </a:ext>
            </a:extLst>
          </p:cNvPr>
          <p:cNvSpPr>
            <a:spLocks noGrp="1"/>
          </p:cNvSpPr>
          <p:nvPr>
            <p:ph idx="1"/>
          </p:nvPr>
        </p:nvSpPr>
        <p:spPr>
          <a:xfrm>
            <a:off x="1043189" y="1584100"/>
            <a:ext cx="10571169" cy="3528813"/>
          </a:xfrm>
        </p:spPr>
        <p:txBody>
          <a:bodyPr>
            <a:normAutofit/>
          </a:bodyPr>
          <a:lstStyle/>
          <a:p>
            <a:endParaRPr lang="pt-BR" b="1" dirty="0"/>
          </a:p>
          <a:p>
            <a:pPr marL="0" indent="0">
              <a:buNone/>
            </a:pPr>
            <a:r>
              <a:rPr lang="pt-BR" b="1" dirty="0">
                <a:latin typeface="Arial" panose="020B0604020202020204" pitchFamily="34" charset="0"/>
                <a:cs typeface="Arial" panose="020B0604020202020204" pitchFamily="34" charset="0"/>
              </a:rPr>
              <a:t>2  PROCESSO DE CADASTRAMENTO DE BENS MÓVEIS</a:t>
            </a:r>
          </a:p>
          <a:p>
            <a:pPr marL="0" indent="0">
              <a:buNone/>
            </a:pPr>
            <a:r>
              <a:rPr lang="pt-BR" b="1" dirty="0"/>
              <a:t>     </a:t>
            </a:r>
          </a:p>
          <a:p>
            <a:pPr marL="971550" lvl="1" indent="-514350">
              <a:buAutoNum type="alphaLcParenR"/>
            </a:pPr>
            <a:r>
              <a:rPr lang="pt-BR" sz="2800" b="1" dirty="0">
                <a:latin typeface="Arial" panose="020B0604020202020204" pitchFamily="34" charset="0"/>
                <a:cs typeface="Arial" panose="020B0604020202020204" pitchFamily="34" charset="0"/>
              </a:rPr>
              <a:t>Adquiridos por compra</a:t>
            </a:r>
          </a:p>
          <a:p>
            <a:pPr marL="971550" lvl="1" indent="-514350">
              <a:buAutoNum type="alphaLcParenR"/>
            </a:pPr>
            <a:r>
              <a:rPr lang="pt-BR" sz="2800" b="1" dirty="0">
                <a:latin typeface="Arial" panose="020B0604020202020204" pitchFamily="34" charset="0"/>
                <a:cs typeface="Arial" panose="020B0604020202020204" pitchFamily="34" charset="0"/>
              </a:rPr>
              <a:t>Doados ao Município</a:t>
            </a:r>
          </a:p>
          <a:p>
            <a:pPr marL="971550" lvl="1" indent="-514350">
              <a:buAutoNum type="alphaLcParenR"/>
            </a:pPr>
            <a:r>
              <a:rPr lang="pt-BR" sz="2800" b="1" dirty="0">
                <a:latin typeface="Arial" panose="020B0604020202020204" pitchFamily="34" charset="0"/>
                <a:cs typeface="Arial" panose="020B0604020202020204" pitchFamily="34" charset="0"/>
              </a:rPr>
              <a:t>Cedidos e/ou emprestados ao Município</a:t>
            </a:r>
          </a:p>
          <a:p>
            <a:pPr marL="971550" lvl="1" indent="-514350">
              <a:buAutoNum type="alphaLcParenR"/>
            </a:pPr>
            <a:r>
              <a:rPr lang="pt-BR" sz="2800" b="1" dirty="0">
                <a:latin typeface="Arial" panose="020B0604020202020204" pitchFamily="34" charset="0"/>
                <a:cs typeface="Arial" panose="020B0604020202020204" pitchFamily="34" charset="0"/>
              </a:rPr>
              <a:t>Transferência de responsabilidade de guarda e uso</a:t>
            </a:r>
          </a:p>
          <a:p>
            <a:pPr marL="971550" lvl="1" indent="-514350">
              <a:buAutoNum type="alphaLcParenR"/>
            </a:pPr>
            <a:endParaRPr lang="pt-BR" sz="2800" b="1" dirty="0">
              <a:latin typeface="Arial" panose="020B0604020202020204" pitchFamily="34" charset="0"/>
              <a:cs typeface="Arial" panose="020B0604020202020204" pitchFamily="34" charset="0"/>
            </a:endParaRPr>
          </a:p>
          <a:p>
            <a:pPr lvl="1"/>
            <a:endParaRPr lang="pt-BR" sz="2800" b="1" dirty="0">
              <a:latin typeface="Arial" panose="020B0604020202020204" pitchFamily="34" charset="0"/>
              <a:cs typeface="Arial" panose="020B0604020202020204" pitchFamily="34" charset="0"/>
            </a:endParaRPr>
          </a:p>
          <a:p>
            <a:endParaRPr lang="pt-BR" b="1" dirty="0">
              <a:latin typeface="Arial" panose="020B0604020202020204" pitchFamily="34" charset="0"/>
              <a:cs typeface="Arial" panose="020B0604020202020204" pitchFamily="34" charset="0"/>
            </a:endParaRPr>
          </a:p>
          <a:p>
            <a:endParaRPr lang="pt-BR" b="1" dirty="0"/>
          </a:p>
          <a:p>
            <a:endParaRPr lang="pt-BR" dirty="0"/>
          </a:p>
        </p:txBody>
      </p:sp>
      <p:sp>
        <p:nvSpPr>
          <p:cNvPr id="4" name="Espaço Reservado para Rodapé 3">
            <a:extLst>
              <a:ext uri="{FF2B5EF4-FFF2-40B4-BE49-F238E27FC236}">
                <a16:creationId xmlns:a16="http://schemas.microsoft.com/office/drawing/2014/main" id="{E8918C41-E553-DE23-9A49-0E8D78D31872}"/>
              </a:ext>
            </a:extLst>
          </p:cNvPr>
          <p:cNvSpPr>
            <a:spLocks noGrp="1"/>
          </p:cNvSpPr>
          <p:nvPr>
            <p:ph type="ftr" sz="quarter" idx="11"/>
          </p:nvPr>
        </p:nvSpPr>
        <p:spPr/>
        <p:txBody>
          <a:bodyPr/>
          <a:lstStyle/>
          <a:p>
            <a:r>
              <a:rPr lang="pt-BR"/>
              <a:t>UNYPÚBLICA UNYFLEX</a:t>
            </a:r>
          </a:p>
        </p:txBody>
      </p:sp>
      <p:sp>
        <p:nvSpPr>
          <p:cNvPr id="5" name="Espaço Reservado para Número de Slide 4">
            <a:extLst>
              <a:ext uri="{FF2B5EF4-FFF2-40B4-BE49-F238E27FC236}">
                <a16:creationId xmlns:a16="http://schemas.microsoft.com/office/drawing/2014/main" id="{78CF871C-952F-9003-0A8C-6D14607FD995}"/>
              </a:ext>
            </a:extLst>
          </p:cNvPr>
          <p:cNvSpPr>
            <a:spLocks noGrp="1"/>
          </p:cNvSpPr>
          <p:nvPr>
            <p:ph type="sldNum" sz="quarter" idx="12"/>
          </p:nvPr>
        </p:nvSpPr>
        <p:spPr/>
        <p:txBody>
          <a:bodyPr/>
          <a:lstStyle/>
          <a:p>
            <a:fld id="{F5EF8141-5781-4FD4-9552-C5D35CA5005E}" type="slidenum">
              <a:rPr lang="pt-BR" smtClean="0"/>
              <a:t>36</a:t>
            </a:fld>
            <a:endParaRPr lang="pt-BR"/>
          </a:p>
        </p:txBody>
      </p:sp>
    </p:spTree>
    <p:extLst>
      <p:ext uri="{BB962C8B-B14F-4D97-AF65-F5344CB8AC3E}">
        <p14:creationId xmlns:p14="http://schemas.microsoft.com/office/powerpoint/2010/main" val="273473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40157" y="708339"/>
            <a:ext cx="10506776" cy="270455"/>
          </a:xfrm>
        </p:spPr>
        <p:txBody>
          <a:bodyPr>
            <a:no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endParaRPr lang="pt-BR" sz="14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386366" y="978794"/>
            <a:ext cx="11449319" cy="5198169"/>
          </a:xfrm>
        </p:spPr>
        <p:txBody>
          <a:bodyPr>
            <a:normAutofit lnSpcReduction="10000"/>
          </a:bodyPr>
          <a:lstStyle/>
          <a:p>
            <a:pPr marL="0" indent="0">
              <a:lnSpc>
                <a:spcPct val="100000"/>
              </a:lnSpc>
              <a:spcBef>
                <a:spcPts val="0"/>
              </a:spcBef>
              <a:buNone/>
            </a:pPr>
            <a:r>
              <a:rPr lang="pt-BR" sz="2000" b="1" dirty="0">
                <a:latin typeface="Arial" panose="020B0604020202020204" pitchFamily="34" charset="0"/>
                <a:cs typeface="Arial" panose="020B0604020202020204" pitchFamily="34" charset="0"/>
              </a:rPr>
              <a:t>2 - Desincorporação: </a:t>
            </a:r>
          </a:p>
          <a:p>
            <a:pPr marL="0" indent="0">
              <a:lnSpc>
                <a:spcPct val="100000"/>
              </a:lnSpc>
              <a:spcBef>
                <a:spcPts val="0"/>
              </a:spcBef>
              <a:buNone/>
            </a:pPr>
            <a:r>
              <a:rPr lang="pt-BR" sz="2000" b="1" dirty="0">
                <a:latin typeface="Arial" panose="020B0604020202020204" pitchFamily="34" charset="0"/>
                <a:cs typeface="Arial" panose="020B0604020202020204" pitchFamily="34" charset="0"/>
              </a:rPr>
              <a:t>		</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1 – Perdas </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2 – Alienação Venda</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3 – Doações – Art. 15 Decreto 99.658/90</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4 – Transferências</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5 – Cessão</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6 – Permuta</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7 – </a:t>
            </a:r>
            <a:r>
              <a:rPr lang="pt-BR" sz="2000" dirty="0" err="1">
                <a:latin typeface="Arial" panose="020B0604020202020204" pitchFamily="34" charset="0"/>
                <a:cs typeface="Arial" panose="020B0604020202020204" pitchFamily="34" charset="0"/>
              </a:rPr>
              <a:t>Inservibilidade</a:t>
            </a:r>
            <a:r>
              <a:rPr lang="pt-BR" sz="2000" dirty="0">
                <a:latin typeface="Arial" panose="020B0604020202020204" pitchFamily="34" charset="0"/>
                <a:cs typeface="Arial" panose="020B0604020202020204" pitchFamily="34" charset="0"/>
              </a:rPr>
              <a:t>  - Ocioso – Perfeitas condições de uso e não sendo aproveitado</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 Recuperável – Quando a recuperação no máximo 50% do valor 					                   de mercado.</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-Antieconômico – quando a manutenção for onerosa ou rendimento                  					         precário	</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 Irrecuperável- quando não mais pode ser utilizado.</a:t>
            </a:r>
          </a:p>
          <a:p>
            <a:pPr marL="0" indent="0">
              <a:lnSpc>
                <a:spcPct val="100000"/>
              </a:lnSpc>
              <a:spcBef>
                <a:spcPts val="0"/>
              </a:spcBef>
              <a:buNone/>
            </a:pPr>
            <a:r>
              <a:rPr lang="pt-BR" sz="2000" dirty="0">
                <a:latin typeface="Arial" panose="020B0604020202020204" pitchFamily="34" charset="0"/>
                <a:cs typeface="Arial" panose="020B0604020202020204" pitchFamily="34" charset="0"/>
              </a:rPr>
              <a:t>            8 – Canibalizaçao.		</a:t>
            </a:r>
          </a:p>
          <a:p>
            <a:pPr marL="0" indent="0">
              <a:lnSpc>
                <a:spcPct val="100000"/>
              </a:lnSpc>
              <a:spcBef>
                <a:spcPts val="0"/>
              </a:spcBef>
              <a:buNone/>
            </a:pPr>
            <a:r>
              <a:rPr lang="pt-BR" sz="2000" b="1" dirty="0">
                <a:latin typeface="Arial" panose="020B0604020202020204" pitchFamily="34" charset="0"/>
                <a:cs typeface="Arial" panose="020B0604020202020204" pitchFamily="34" charset="0"/>
              </a:rPr>
              <a:t>	</a:t>
            </a:r>
          </a:p>
          <a:p>
            <a:pPr algn="just">
              <a:lnSpc>
                <a:spcPct val="100000"/>
              </a:lnSpc>
              <a:spcBef>
                <a:spcPts val="0"/>
              </a:spcBef>
            </a:pPr>
            <a:endParaRPr lang="pt-BR" sz="2000" b="1" dirty="0">
              <a:latin typeface="Arial" panose="020B0604020202020204" pitchFamily="34" charset="0"/>
              <a:cs typeface="Arial" panose="020B0604020202020204" pitchFamily="34" charset="0"/>
            </a:endParaRPr>
          </a:p>
          <a:p>
            <a:pPr>
              <a:lnSpc>
                <a:spcPct val="100000"/>
              </a:lnSpc>
              <a:spcBef>
                <a:spcPts val="0"/>
              </a:spcBef>
            </a:pPr>
            <a:r>
              <a:rPr lang="pt-BR" sz="2000" dirty="0">
                <a:latin typeface="Arial" panose="020B0604020202020204" pitchFamily="34" charset="0"/>
                <a:cs typeface="Arial" panose="020B0604020202020204" pitchFamily="34" charset="0"/>
              </a:rPr>
              <a:t>        </a:t>
            </a: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37</a:t>
            </a:fld>
            <a:endParaRPr lang="pt-BR"/>
          </a:p>
        </p:txBody>
      </p:sp>
    </p:spTree>
    <p:extLst>
      <p:ext uri="{BB962C8B-B14F-4D97-AF65-F5344CB8AC3E}">
        <p14:creationId xmlns:p14="http://schemas.microsoft.com/office/powerpoint/2010/main" val="3821823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861442" cy="528034"/>
          </a:xfrm>
        </p:spPr>
        <p:txBody>
          <a:bodyPr>
            <a:normAutofit fontScale="90000"/>
          </a:bodyPr>
          <a:lstStyle/>
          <a:p>
            <a:pPr algn="ctr"/>
            <a:r>
              <a:rPr lang="pt-BR" sz="2000" b="1" dirty="0">
                <a:solidFill>
                  <a:srgbClr val="FF0000"/>
                </a:solidFill>
                <a:latin typeface="Arial" panose="020B0604020202020204" pitchFamily="34" charset="0"/>
                <a:cs typeface="Arial" panose="020B0604020202020204" pitchFamily="34" charset="0"/>
              </a:rPr>
              <a:t>                                                         INCORPORAÇÃO, AVALIAÇÃO E BAIXA</a:t>
            </a:r>
            <a:br>
              <a:rPr lang="pt-BR" sz="2000" b="1" dirty="0">
                <a:latin typeface="Arial" panose="020B0604020202020204" pitchFamily="34" charset="0"/>
                <a:cs typeface="Arial" panose="020B0604020202020204" pitchFamily="34" charset="0"/>
              </a:rPr>
            </a:b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34096" y="1236373"/>
            <a:ext cx="10779617" cy="4940590"/>
          </a:xfrm>
        </p:spPr>
        <p:txBody>
          <a:bodyPr>
            <a:normAutofit/>
          </a:bodyPr>
          <a:lstStyle/>
          <a:p>
            <a:pPr marL="0" indent="0">
              <a:buNone/>
            </a:pPr>
            <a:r>
              <a:rPr lang="pt-BR" b="1" dirty="0">
                <a:latin typeface="Arial" panose="020B0604020202020204" pitchFamily="34" charset="0"/>
                <a:cs typeface="Arial" panose="020B0604020202020204" pitchFamily="34" charset="0"/>
              </a:rPr>
              <a:t>         Descarga de Material de consumo</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1- Pelo atendimento às requisições internas;</a:t>
            </a:r>
          </a:p>
          <a:p>
            <a:pPr marL="0" indent="0" algn="just">
              <a:buNone/>
            </a:pPr>
            <a:r>
              <a:rPr lang="pt-BR" dirty="0">
                <a:latin typeface="Arial" panose="020B0604020202020204" pitchFamily="34" charset="0"/>
                <a:cs typeface="Arial" panose="020B0604020202020204" pitchFamily="34" charset="0"/>
              </a:rPr>
              <a:t>	2- Pelas perdas em geral (perda de validade, furto, enchentes, incêndios, quebra de vidraria, danificação por ácidos e por animais, evaporação de combustíveis ou outro tipo de material congênere, inutilização, abandono, etc.)</a:t>
            </a:r>
          </a:p>
          <a:p>
            <a:pPr marL="0" indent="0" algn="just">
              <a:buNone/>
            </a:pPr>
            <a:r>
              <a:rPr lang="pt-BR" dirty="0">
                <a:latin typeface="Arial" panose="020B0604020202020204" pitchFamily="34" charset="0"/>
                <a:cs typeface="Arial" panose="020B0604020202020204" pitchFamily="34" charset="0"/>
              </a:rPr>
              <a:t>	3- Pela doação, que é uma forma de alienação, à vista do termo de doação;</a:t>
            </a:r>
          </a:p>
          <a:p>
            <a:endParaRPr lang="pt-BR" dirty="0"/>
          </a:p>
        </p:txBody>
      </p:sp>
      <p:sp>
        <p:nvSpPr>
          <p:cNvPr id="4" name="Espaço Reservado para Rodapé 3"/>
          <p:cNvSpPr>
            <a:spLocks noGrp="1"/>
          </p:cNvSpPr>
          <p:nvPr>
            <p:ph type="ftr" sz="quarter" idx="11"/>
          </p:nvPr>
        </p:nvSpPr>
        <p:spPr>
          <a:xfrm>
            <a:off x="0" y="6538913"/>
            <a:ext cx="4114800" cy="319088"/>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38</a:t>
            </a:fld>
            <a:endParaRPr lang="pt-BR"/>
          </a:p>
        </p:txBody>
      </p:sp>
    </p:spTree>
    <p:extLst>
      <p:ext uri="{BB962C8B-B14F-4D97-AF65-F5344CB8AC3E}">
        <p14:creationId xmlns:p14="http://schemas.microsoft.com/office/powerpoint/2010/main" val="2861087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629623"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386366" y="1236373"/>
            <a:ext cx="11114468" cy="4940590"/>
          </a:xfrm>
        </p:spPr>
        <p:txBody>
          <a:bodyPr>
            <a:normAutofit/>
          </a:bodyPr>
          <a:lstStyle/>
          <a:p>
            <a:pPr marL="0" indent="0">
              <a:buNone/>
            </a:pPr>
            <a:r>
              <a:rPr lang="pt-BR" b="1" dirty="0">
                <a:latin typeface="Arial" panose="020B0604020202020204" pitchFamily="34" charset="0"/>
                <a:cs typeface="Arial" panose="020B0604020202020204" pitchFamily="34" charset="0"/>
              </a:rPr>
              <a:t>    Descarga de Material de consumo</a:t>
            </a:r>
          </a:p>
          <a:p>
            <a:pPr marL="0" indent="0">
              <a:buNone/>
            </a:pPr>
            <a:endParaRPr lang="pt-BR" b="1" dirty="0">
              <a:latin typeface="Arial" panose="020B0604020202020204" pitchFamily="34" charset="0"/>
              <a:cs typeface="Arial" panose="020B0604020202020204" pitchFamily="34" charset="0"/>
            </a:endParaRPr>
          </a:p>
          <a:p>
            <a:pPr marL="457200" lvl="1" indent="0" algn="just">
              <a:buNone/>
            </a:pPr>
            <a:r>
              <a:rPr lang="pt-BR" sz="2800" dirty="0">
                <a:latin typeface="Arial" panose="020B0604020202020204" pitchFamily="34" charset="0"/>
                <a:cs typeface="Arial" panose="020B0604020202020204" pitchFamily="34" charset="0"/>
              </a:rPr>
              <a:t>4- Pelas alienações por venda, à vista do relatório da Comissão de Alienação Constante de Processo;</a:t>
            </a:r>
          </a:p>
          <a:p>
            <a:pPr marL="457200" lvl="1" indent="0" algn="just">
              <a:buNone/>
            </a:pPr>
            <a:r>
              <a:rPr lang="pt-BR" sz="2800" dirty="0">
                <a:latin typeface="Arial" panose="020B0604020202020204" pitchFamily="34" charset="0"/>
                <a:cs typeface="Arial" panose="020B0604020202020204" pitchFamily="34" charset="0"/>
              </a:rPr>
              <a:t>5- Pelas quebras de estoque ocorridas por ocasião das conferências periódicas do material ou da elaboração do Inventário Final;</a:t>
            </a:r>
          </a:p>
          <a:p>
            <a:pPr marL="457200" lvl="1" indent="0" algn="just">
              <a:buNone/>
            </a:pPr>
            <a:r>
              <a:rPr lang="pt-BR" sz="2800" dirty="0">
                <a:latin typeface="Arial" panose="020B0604020202020204" pitchFamily="34" charset="0"/>
                <a:cs typeface="Arial" panose="020B0604020202020204" pitchFamily="34" charset="0"/>
              </a:rPr>
              <a:t>6- Pelos arredondamentos para menos, ocorridos em decorrência da utilização de mais de 2 (dois) dígitos no valor da compra, ou por resíduos ocasionados pelas saídas. 4.320/64. </a:t>
            </a:r>
          </a:p>
          <a:p>
            <a:pPr marL="0" indent="0" algn="just">
              <a:buNone/>
            </a:pPr>
            <a:endParaRPr lang="pt-BR" dirty="0">
              <a:latin typeface="Arial" panose="020B0604020202020204" pitchFamily="34" charset="0"/>
              <a:cs typeface="Arial" panose="020B0604020202020204" pitchFamily="34" charset="0"/>
            </a:endParaRPr>
          </a:p>
          <a:p>
            <a:endParaRPr lang="pt-BR" dirty="0"/>
          </a:p>
        </p:txBody>
      </p:sp>
      <p:sp>
        <p:nvSpPr>
          <p:cNvPr id="4" name="Espaço Reservado para Rodapé 3"/>
          <p:cNvSpPr>
            <a:spLocks noGrp="1"/>
          </p:cNvSpPr>
          <p:nvPr>
            <p:ph type="ftr" sz="quarter" idx="11"/>
          </p:nvPr>
        </p:nvSpPr>
        <p:spPr>
          <a:xfrm>
            <a:off x="0" y="6509353"/>
            <a:ext cx="4114800" cy="348647"/>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39</a:t>
            </a:fld>
            <a:endParaRPr lang="pt-BR"/>
          </a:p>
        </p:txBody>
      </p:sp>
    </p:spTree>
    <p:extLst>
      <p:ext uri="{BB962C8B-B14F-4D97-AF65-F5344CB8AC3E}">
        <p14:creationId xmlns:p14="http://schemas.microsoft.com/office/powerpoint/2010/main" val="3783841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04333" y="1306335"/>
            <a:ext cx="10515600" cy="4351338"/>
          </a:xfrm>
        </p:spPr>
        <p:txBody>
          <a:bodyPr/>
          <a:lstStyle/>
          <a:p>
            <a:pPr marL="0" indent="0" algn="ctr">
              <a:buFont typeface="Arial" charset="0"/>
              <a:buNone/>
              <a:defRPr/>
            </a:pPr>
            <a:endParaRPr lang="pt-BR" altLang="pt-B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Font typeface="Arial" charset="0"/>
              <a:buNone/>
              <a:defRPr/>
            </a:pPr>
            <a:endParaRPr lang="pt-BR" altLang="pt-B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5" descr="C:\Users\Uni\Desktop\Instru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Rodapé 1"/>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a:t>
            </a:fld>
            <a:endParaRPr lang="pt-BR"/>
          </a:p>
        </p:txBody>
      </p:sp>
      <p:sp>
        <p:nvSpPr>
          <p:cNvPr id="6" name="Retângulo 5"/>
          <p:cNvSpPr/>
          <p:nvPr/>
        </p:nvSpPr>
        <p:spPr>
          <a:xfrm>
            <a:off x="3444950" y="3968845"/>
            <a:ext cx="8484781" cy="923330"/>
          </a:xfrm>
          <a:prstGeom prst="rect">
            <a:avLst/>
          </a:prstGeom>
        </p:spPr>
        <p:txBody>
          <a:bodyPr wrap="square">
            <a:spAutoFit/>
          </a:bodyPr>
          <a:lstStyle/>
          <a:p>
            <a:pPr>
              <a:spcBef>
                <a:spcPct val="0"/>
              </a:spcBef>
            </a:pPr>
            <a:r>
              <a:rPr lang="pt-BR" sz="5400" b="1" dirty="0">
                <a:solidFill>
                  <a:schemeClr val="bg1"/>
                </a:solidFill>
                <a:latin typeface="Arial Black" panose="020B0A04020102020204" pitchFamily="34" charset="0"/>
              </a:rPr>
              <a:t>Valdir Miranda Pinto.</a:t>
            </a:r>
          </a:p>
        </p:txBody>
      </p:sp>
    </p:spTree>
    <p:extLst>
      <p:ext uri="{BB962C8B-B14F-4D97-AF65-F5344CB8AC3E}">
        <p14:creationId xmlns:p14="http://schemas.microsoft.com/office/powerpoint/2010/main" val="2518217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694017"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592428" y="1236373"/>
            <a:ext cx="11294772" cy="4940590"/>
          </a:xfrm>
        </p:spPr>
        <p:txBody>
          <a:bodyPr>
            <a:normAutofit/>
          </a:bodyPr>
          <a:lstStyle/>
          <a:p>
            <a:pPr marL="0" indent="0">
              <a:buNone/>
            </a:pPr>
            <a:r>
              <a:rPr lang="pt-BR" b="1" dirty="0">
                <a:latin typeface="Arial" panose="020B0604020202020204" pitchFamily="34" charset="0"/>
                <a:cs typeface="Arial" panose="020B0604020202020204" pitchFamily="34" charset="0"/>
              </a:rPr>
              <a:t>         Descarga de Material de consumo</a:t>
            </a:r>
          </a:p>
          <a:p>
            <a:pPr algn="just"/>
            <a:endParaRPr lang="pt-BR"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7- Pelas devoluções ao fornecedor, quando a compra tiver ocorrido em exercícios anteriores, em virtude de divergência entre o material recebido e  aceito e a nota de empenho. (amostragem) IN/SEDAP/205/88 – letra I – item 4.1.</a:t>
            </a:r>
          </a:p>
          <a:p>
            <a:pPr marL="0" indent="0" algn="just">
              <a:buNone/>
            </a:pPr>
            <a:r>
              <a:rPr lang="pt-BR" dirty="0">
                <a:latin typeface="Arial" panose="020B0604020202020204" pitchFamily="34" charset="0"/>
                <a:cs typeface="Arial" panose="020B0604020202020204" pitchFamily="34" charset="0"/>
              </a:rPr>
              <a:t>	8- Pelas saídas do almoxarifado para pesquisa;</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p>
        </p:txBody>
      </p:sp>
      <p:sp>
        <p:nvSpPr>
          <p:cNvPr id="4" name="Espaço Reservado para Rodapé 3"/>
          <p:cNvSpPr>
            <a:spLocks noGrp="1"/>
          </p:cNvSpPr>
          <p:nvPr>
            <p:ph type="ftr" sz="quarter" idx="11"/>
          </p:nvPr>
        </p:nvSpPr>
        <p:spPr>
          <a:xfrm>
            <a:off x="0" y="6586180"/>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40</a:t>
            </a:fld>
            <a:endParaRPr lang="pt-BR"/>
          </a:p>
        </p:txBody>
      </p:sp>
    </p:spTree>
    <p:extLst>
      <p:ext uri="{BB962C8B-B14F-4D97-AF65-F5344CB8AC3E}">
        <p14:creationId xmlns:p14="http://schemas.microsoft.com/office/powerpoint/2010/main" val="384036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353800" cy="348647"/>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0" y="1236373"/>
            <a:ext cx="11446933" cy="4940590"/>
          </a:xfrm>
        </p:spPr>
        <p:txBody>
          <a:bodyPr>
            <a:normAutofit/>
          </a:bodyPr>
          <a:lstStyle/>
          <a:p>
            <a:pPr marL="0" indent="0">
              <a:buNone/>
            </a:pPr>
            <a:r>
              <a:rPr lang="pt-BR" b="1" dirty="0">
                <a:latin typeface="Arial" panose="020B0604020202020204" pitchFamily="34" charset="0"/>
                <a:cs typeface="Arial" panose="020B0604020202020204" pitchFamily="34" charset="0"/>
              </a:rPr>
              <a:t>         Descarga de Material Permanente</a:t>
            </a:r>
          </a:p>
          <a:p>
            <a:pPr algn="just"/>
            <a:endParaRPr lang="pt-BR"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1- Pelas perdas </a:t>
            </a:r>
            <a:r>
              <a:rPr lang="pt-BR" dirty="0">
                <a:latin typeface="Arial" panose="020B0604020202020204" pitchFamily="34" charset="0"/>
                <a:cs typeface="Arial" panose="020B0604020202020204" pitchFamily="34" charset="0"/>
              </a:rPr>
              <a:t>em geral (furtos ou roubos, incêndios, enchentes, colisão de veículos, má utilização de equipamentos, inutilização, abandono, etc.).</a:t>
            </a:r>
          </a:p>
          <a:p>
            <a:pPr marL="0" indent="0" algn="just">
              <a:buNone/>
            </a:pPr>
            <a:r>
              <a:rPr lang="pt-BR" b="1" dirty="0">
                <a:latin typeface="Arial" panose="020B0604020202020204" pitchFamily="34" charset="0"/>
                <a:cs typeface="Arial" panose="020B0604020202020204" pitchFamily="34" charset="0"/>
              </a:rPr>
              <a:t>	2- Pela alienação (venda) </a:t>
            </a:r>
            <a:r>
              <a:rPr lang="pt-BR" dirty="0">
                <a:latin typeface="Arial" panose="020B0604020202020204" pitchFamily="34" charset="0"/>
                <a:cs typeface="Arial" panose="020B0604020202020204" pitchFamily="34" charset="0"/>
              </a:rPr>
              <a:t>do material, cujo valor deve ser aquele reavaliado durante a fase de alienação, devendo-se observar o disposto nos Art. 7º a 14 do Decreto nº 99.658/90.</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p>
        </p:txBody>
      </p:sp>
      <p:sp>
        <p:nvSpPr>
          <p:cNvPr id="4" name="Espaço Reservado para Rodapé 3"/>
          <p:cNvSpPr>
            <a:spLocks noGrp="1"/>
          </p:cNvSpPr>
          <p:nvPr>
            <p:ph type="ftr" sz="quarter" idx="11"/>
          </p:nvPr>
        </p:nvSpPr>
        <p:spPr>
          <a:xfrm>
            <a:off x="0" y="6575917"/>
            <a:ext cx="4114800" cy="224754"/>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41</a:t>
            </a:fld>
            <a:endParaRPr lang="pt-BR"/>
          </a:p>
        </p:txBody>
      </p:sp>
    </p:spTree>
    <p:extLst>
      <p:ext uri="{BB962C8B-B14F-4D97-AF65-F5344CB8AC3E}">
        <p14:creationId xmlns:p14="http://schemas.microsoft.com/office/powerpoint/2010/main" val="1255075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565228" cy="348647"/>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0" y="1236373"/>
            <a:ext cx="11404403" cy="4940590"/>
          </a:xfrm>
        </p:spPr>
        <p:txBody>
          <a:bodyPr>
            <a:normAutofit/>
          </a:bodyPr>
          <a:lstStyle/>
          <a:p>
            <a:pPr marL="0" indent="0">
              <a:buNone/>
            </a:pPr>
            <a:r>
              <a:rPr lang="pt-BR" b="1" dirty="0">
                <a:latin typeface="Arial" panose="020B0604020202020204" pitchFamily="34" charset="0"/>
                <a:cs typeface="Arial" panose="020B0604020202020204" pitchFamily="34" charset="0"/>
              </a:rPr>
              <a:t>                  Descarga de Material Permanente</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r>
              <a:rPr lang="pt-BR" b="1" dirty="0">
                <a:latin typeface="Arial" panose="020B0604020202020204" pitchFamily="34" charset="0"/>
                <a:cs typeface="Arial" panose="020B0604020202020204" pitchFamily="34" charset="0"/>
              </a:rPr>
              <a:t>		3- Pelas doações, </a:t>
            </a:r>
            <a:r>
              <a:rPr lang="pt-BR" dirty="0">
                <a:latin typeface="Arial" panose="020B0604020202020204" pitchFamily="34" charset="0"/>
                <a:cs typeface="Arial" panose="020B0604020202020204" pitchFamily="34" charset="0"/>
              </a:rPr>
              <a:t>que também é uma forma de alienação, à vista do termo de doação, ou, termo de convênio, quando for o caso em que os bens, ao final da sai execução, revertam para o órgão executor.</a:t>
            </a:r>
          </a:p>
          <a:p>
            <a:pPr marL="0" indent="0" algn="just">
              <a:buNone/>
            </a:pPr>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a:xfrm>
            <a:off x="0" y="6538912"/>
            <a:ext cx="4114800" cy="365125"/>
          </a:xfrm>
        </p:spPr>
        <p:txBody>
          <a:bodyPr/>
          <a:lstStyle/>
          <a:p>
            <a:r>
              <a:rPr lang="pt-BR"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42</a:t>
            </a:fld>
            <a:endParaRPr lang="pt-BR"/>
          </a:p>
        </p:txBody>
      </p:sp>
    </p:spTree>
    <p:extLst>
      <p:ext uri="{BB962C8B-B14F-4D97-AF65-F5344CB8AC3E}">
        <p14:creationId xmlns:p14="http://schemas.microsoft.com/office/powerpoint/2010/main" val="5722863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353800"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579549" y="1236373"/>
            <a:ext cx="10867384" cy="4940590"/>
          </a:xfrm>
        </p:spPr>
        <p:txBody>
          <a:bodyPr>
            <a:normAutofit/>
          </a:bodyPr>
          <a:lstStyle/>
          <a:p>
            <a:pPr marL="0" indent="0">
              <a:buNone/>
            </a:pPr>
            <a:r>
              <a:rPr lang="pt-BR" b="1" dirty="0">
                <a:latin typeface="Arial" panose="020B0604020202020204" pitchFamily="34" charset="0"/>
                <a:cs typeface="Arial" panose="020B0604020202020204" pitchFamily="34" charset="0"/>
              </a:rPr>
              <a:t>Descarga de Material Permanente</a:t>
            </a:r>
          </a:p>
          <a:p>
            <a:pPr algn="just"/>
            <a:endParaRPr lang="pt-BR" dirty="0">
              <a:latin typeface="Arial" panose="020B0604020202020204" pitchFamily="34" charset="0"/>
              <a:cs typeface="Arial" panose="020B0604020202020204" pitchFamily="34" charset="0"/>
            </a:endParaRPr>
          </a:p>
          <a:p>
            <a:pPr marL="0" indent="0" algn="just">
              <a:buNone/>
            </a:pPr>
            <a:r>
              <a:rPr lang="pt-BR" b="1" dirty="0">
                <a:latin typeface="Arial" panose="020B0604020202020204" pitchFamily="34" charset="0"/>
                <a:cs typeface="Arial" panose="020B0604020202020204" pitchFamily="34" charset="0"/>
              </a:rPr>
              <a:t>Observação:</a:t>
            </a:r>
          </a:p>
          <a:p>
            <a:pPr marL="0" indent="0" algn="just">
              <a:buNone/>
            </a:pPr>
            <a:r>
              <a:rPr lang="pt-BR" b="1"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Para se desencadear um processo de </a:t>
            </a:r>
            <a:r>
              <a:rPr lang="pt-BR" b="1" dirty="0">
                <a:latin typeface="Arial" panose="020B0604020202020204" pitchFamily="34" charset="0"/>
                <a:cs typeface="Arial" panose="020B0604020202020204" pitchFamily="34" charset="0"/>
              </a:rPr>
              <a:t>doação,</a:t>
            </a:r>
            <a:r>
              <a:rPr lang="pt-BR" dirty="0">
                <a:latin typeface="Arial" panose="020B0604020202020204" pitchFamily="34" charset="0"/>
                <a:cs typeface="Arial" panose="020B0604020202020204" pitchFamily="34" charset="0"/>
              </a:rPr>
              <a:t> o Administrador deve, ainda, observar o disposto no Art.15 do Decreto 99.658/90, onde são definidas as destinações do material classificado como: OCIOSO ou RECUPERÁVEL;             ANTIECONÔMICO; IRRECUPERÁVEL ou ADQUIRIDO COM RECURSOS DE CONVÊNIOS.</a:t>
            </a:r>
          </a:p>
          <a:p>
            <a:pPr algn="just"/>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43</a:t>
            </a:fld>
            <a:endParaRPr lang="pt-BR"/>
          </a:p>
        </p:txBody>
      </p:sp>
    </p:spTree>
    <p:extLst>
      <p:ext uri="{BB962C8B-B14F-4D97-AF65-F5344CB8AC3E}">
        <p14:creationId xmlns:p14="http://schemas.microsoft.com/office/powerpoint/2010/main" val="3271219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539470" cy="386365"/>
          </a:xfrm>
        </p:spPr>
        <p:txBody>
          <a:bodyPr>
            <a:norm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0" y="1236373"/>
            <a:ext cx="11446933" cy="5485102"/>
          </a:xfrm>
        </p:spPr>
        <p:txBody>
          <a:bodyPr>
            <a:normAutofit/>
          </a:bodyPr>
          <a:lstStyle/>
          <a:p>
            <a:pPr marL="0" indent="0">
              <a:buNone/>
            </a:pPr>
            <a:r>
              <a:rPr lang="pt-BR" b="1" dirty="0">
                <a:latin typeface="Arial" panose="020B0604020202020204" pitchFamily="34" charset="0"/>
                <a:cs typeface="Arial" panose="020B0604020202020204" pitchFamily="34" charset="0"/>
              </a:rPr>
              <a:t>          Descarga de Material Permanente</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b="1" dirty="0">
                <a:latin typeface="Arial" panose="020B0604020202020204" pitchFamily="34" charset="0"/>
                <a:cs typeface="Arial" panose="020B0604020202020204" pitchFamily="34" charset="0"/>
              </a:rPr>
              <a:t>	4 - Pelas transferências </a:t>
            </a:r>
            <a:r>
              <a:rPr lang="pt-BR" dirty="0">
                <a:latin typeface="Arial" panose="020B0604020202020204" pitchFamily="34" charset="0"/>
                <a:cs typeface="Arial" panose="020B0604020202020204" pitchFamily="34" charset="0"/>
              </a:rPr>
              <a:t>de bens permanentes à outras unidades Gestoras integrantes do mesmo órgão ou entidades, a vista da Nota de transferência ou termo de transferência, devendo-se atentar para os seguintes detalhes:</a:t>
            </a:r>
          </a:p>
          <a:p>
            <a:pPr marL="0" indent="0" algn="just">
              <a:buNone/>
            </a:pPr>
            <a:r>
              <a:rPr lang="pt-BR" dirty="0">
                <a:latin typeface="Arial" panose="020B0604020202020204" pitchFamily="34" charset="0"/>
                <a:cs typeface="Arial" panose="020B0604020202020204" pitchFamily="34" charset="0"/>
              </a:rPr>
              <a:t>	a) Nenhum equipamento ou material </a:t>
            </a:r>
            <a:r>
              <a:rPr lang="pt-BR" b="1" dirty="0">
                <a:latin typeface="Arial" panose="020B0604020202020204" pitchFamily="34" charset="0"/>
                <a:cs typeface="Arial" panose="020B0604020202020204" pitchFamily="34" charset="0"/>
              </a:rPr>
              <a:t>permanente</a:t>
            </a:r>
            <a:r>
              <a:rPr lang="pt-BR" dirty="0">
                <a:latin typeface="Arial" panose="020B0604020202020204" pitchFamily="34" charset="0"/>
                <a:cs typeface="Arial" panose="020B0604020202020204" pitchFamily="34" charset="0"/>
              </a:rPr>
              <a:t> poderá ser movimentado, ainda que, sob responsabilidade do mesmo consignatário, sem prévia ciência do departamento de Administração ou da unidade equivalente, cujo interveniente é o encarregado do Patrimônio.</a:t>
            </a:r>
          </a:p>
          <a:p>
            <a:pPr algn="just"/>
            <a:endParaRPr lang="pt-BR" dirty="0">
              <a:latin typeface="Arial" panose="020B0604020202020204" pitchFamily="34" charset="0"/>
              <a:cs typeface="Arial" panose="020B0604020202020204" pitchFamily="34" charset="0"/>
            </a:endParaRPr>
          </a:p>
          <a:p>
            <a:pPr algn="just"/>
            <a:endParaRPr lang="pt-BR"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44</a:t>
            </a:fld>
            <a:endParaRPr lang="pt-BR"/>
          </a:p>
        </p:txBody>
      </p:sp>
    </p:spTree>
    <p:extLst>
      <p:ext uri="{BB962C8B-B14F-4D97-AF65-F5344CB8AC3E}">
        <p14:creationId xmlns:p14="http://schemas.microsoft.com/office/powerpoint/2010/main" val="28850355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446933" cy="528034"/>
          </a:xfrm>
        </p:spPr>
        <p:txBody>
          <a:bodyPr>
            <a:norm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0" y="1236373"/>
            <a:ext cx="11446933" cy="4940590"/>
          </a:xfrm>
        </p:spPr>
        <p:txBody>
          <a:bodyPr>
            <a:normAutofit/>
          </a:bodyPr>
          <a:lstStyle/>
          <a:p>
            <a:pPr marL="0" indent="0">
              <a:buNone/>
            </a:pPr>
            <a:r>
              <a:rPr lang="pt-BR" b="1" dirty="0">
                <a:latin typeface="Arial" panose="020B0604020202020204" pitchFamily="34" charset="0"/>
                <a:cs typeface="Arial" panose="020B0604020202020204" pitchFamily="34" charset="0"/>
              </a:rPr>
              <a:t>         Descarga de Material Permanente</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r>
              <a:rPr lang="pt-BR" b="1" dirty="0"/>
              <a:t>	</a:t>
            </a:r>
            <a:r>
              <a:rPr lang="pt-BR" b="1" dirty="0">
                <a:latin typeface="Arial" panose="020B0604020202020204" pitchFamily="34" charset="0"/>
                <a:cs typeface="Arial" panose="020B0604020202020204" pitchFamily="34" charset="0"/>
              </a:rPr>
              <a:t>5 - Pela Cessão </a:t>
            </a:r>
            <a:r>
              <a:rPr lang="pt-BR" dirty="0">
                <a:latin typeface="Arial" panose="020B0604020202020204" pitchFamily="34" charset="0"/>
                <a:cs typeface="Arial" panose="020B0604020202020204" pitchFamily="34" charset="0"/>
              </a:rPr>
              <a:t>de material </a:t>
            </a:r>
            <a:r>
              <a:rPr lang="pt-BR" b="1" dirty="0">
                <a:latin typeface="Arial" panose="020B0604020202020204" pitchFamily="34" charset="0"/>
                <a:cs typeface="Arial" panose="020B0604020202020204" pitchFamily="34" charset="0"/>
              </a:rPr>
              <a:t>permanente</a:t>
            </a:r>
            <a:r>
              <a:rPr lang="pt-BR" dirty="0">
                <a:latin typeface="Arial" panose="020B0604020202020204" pitchFamily="34" charset="0"/>
                <a:cs typeface="Arial" panose="020B0604020202020204" pitchFamily="34" charset="0"/>
              </a:rPr>
              <a:t>, que é a transferência de responsabilidade à outra unidade gestora de órgão diferente, a vista do termo de cessão.</a:t>
            </a:r>
          </a:p>
          <a:p>
            <a:pPr marL="0" indent="0" algn="just">
              <a:buNone/>
            </a:pPr>
            <a:r>
              <a:rPr lang="pt-BR" b="1" dirty="0">
                <a:latin typeface="Arial" panose="020B0604020202020204" pitchFamily="34" charset="0"/>
                <a:cs typeface="Arial" panose="020B0604020202020204" pitchFamily="34" charset="0"/>
              </a:rPr>
              <a:t>	6 - Pela Permuta </a:t>
            </a:r>
            <a:r>
              <a:rPr lang="pt-BR" dirty="0">
                <a:latin typeface="Arial" panose="020B0604020202020204" pitchFamily="34" charset="0"/>
                <a:cs typeface="Arial" panose="020B0604020202020204" pitchFamily="34" charset="0"/>
              </a:rPr>
              <a:t>de bens </a:t>
            </a:r>
            <a:r>
              <a:rPr lang="pt-BR" b="1" dirty="0">
                <a:latin typeface="Arial" panose="020B0604020202020204" pitchFamily="34" charset="0"/>
                <a:cs typeface="Arial" panose="020B0604020202020204" pitchFamily="34" charset="0"/>
              </a:rPr>
              <a:t>permanentes, </a:t>
            </a:r>
            <a:r>
              <a:rPr lang="pt-BR" dirty="0">
                <a:latin typeface="Arial" panose="020B0604020202020204" pitchFamily="34" charset="0"/>
                <a:cs typeface="Arial" panose="020B0604020202020204" pitchFamily="34" charset="0"/>
              </a:rPr>
              <a:t> que é uma forma de alienação, mediante despacho exarado em processo pela autoridade competente, devendo-se observar os seguintes fatos:</a:t>
            </a:r>
          </a:p>
          <a:p>
            <a:pPr marL="0" indent="0" algn="just">
              <a:buNone/>
            </a:pPr>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a:xfrm>
            <a:off x="123423" y="6538912"/>
            <a:ext cx="4114800" cy="211875"/>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45</a:t>
            </a:fld>
            <a:endParaRPr lang="pt-BR"/>
          </a:p>
        </p:txBody>
      </p:sp>
    </p:spTree>
    <p:extLst>
      <p:ext uri="{BB962C8B-B14F-4D97-AF65-F5344CB8AC3E}">
        <p14:creationId xmlns:p14="http://schemas.microsoft.com/office/powerpoint/2010/main" val="19741350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446933"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283335" y="1236373"/>
            <a:ext cx="11163598" cy="4940590"/>
          </a:xfrm>
        </p:spPr>
        <p:txBody>
          <a:bodyPr>
            <a:normAutofit/>
          </a:bodyPr>
          <a:lstStyle/>
          <a:p>
            <a:pPr marL="0" indent="0">
              <a:buNone/>
            </a:pPr>
            <a:r>
              <a:rPr lang="pt-BR" b="1" dirty="0">
                <a:latin typeface="Arial" panose="020B0604020202020204" pitchFamily="34" charset="0"/>
                <a:cs typeface="Arial" panose="020B0604020202020204" pitchFamily="34" charset="0"/>
              </a:rPr>
              <a:t>          Descarga de Material Permanente</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b="1" dirty="0">
                <a:latin typeface="Arial" panose="020B0604020202020204" pitchFamily="34" charset="0"/>
                <a:cs typeface="Arial" panose="020B0604020202020204" pitchFamily="34" charset="0"/>
              </a:rPr>
              <a:t>	a) </a:t>
            </a:r>
            <a:r>
              <a:rPr lang="pt-BR" dirty="0">
                <a:latin typeface="Arial" panose="020B0604020202020204" pitchFamily="34" charset="0"/>
                <a:cs typeface="Arial" panose="020B0604020202020204" pitchFamily="34" charset="0"/>
              </a:rPr>
              <a:t>A permuta com particulares poderá ser realizada sem limitação de valor, desde que as avaliações dos lotes sejam coincidentes e haja interesse público.</a:t>
            </a:r>
          </a:p>
          <a:p>
            <a:pPr marL="0" indent="0" algn="just">
              <a:buNone/>
            </a:pPr>
            <a:r>
              <a:rPr lang="pt-BR" b="1" dirty="0">
                <a:latin typeface="Arial" panose="020B0604020202020204" pitchFamily="34" charset="0"/>
                <a:cs typeface="Arial" panose="020B0604020202020204" pitchFamily="34" charset="0"/>
              </a:rPr>
              <a:t>	b) </a:t>
            </a:r>
            <a:r>
              <a:rPr lang="pt-BR" dirty="0">
                <a:latin typeface="Arial" panose="020B0604020202020204" pitchFamily="34" charset="0"/>
                <a:cs typeface="Arial" panose="020B0604020202020204" pitchFamily="34" charset="0"/>
              </a:rPr>
              <a:t>No interesse público devidamente justificado pela autoridade competente, o material disponível a ser permutado poderá entrar como parte do pagamento de outro a ser adquirido, condição que deverá constar do edital de licitação ou do convite.</a:t>
            </a:r>
          </a:p>
          <a:p>
            <a:pPr marL="0" indent="0" algn="just">
              <a:buNone/>
            </a:pPr>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46</a:t>
            </a:fld>
            <a:endParaRPr lang="pt-BR"/>
          </a:p>
        </p:txBody>
      </p:sp>
    </p:spTree>
    <p:extLst>
      <p:ext uri="{BB962C8B-B14F-4D97-AF65-F5344CB8AC3E}">
        <p14:creationId xmlns:p14="http://schemas.microsoft.com/office/powerpoint/2010/main" val="26325818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446933"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504497" y="1236373"/>
            <a:ext cx="10942436" cy="4940590"/>
          </a:xfrm>
        </p:spPr>
        <p:txBody>
          <a:bodyPr>
            <a:normAutofit/>
          </a:bodyPr>
          <a:lstStyle/>
          <a:p>
            <a:pPr marL="0" indent="0">
              <a:buNone/>
            </a:pPr>
            <a:r>
              <a:rPr lang="pt-BR" b="1" dirty="0">
                <a:latin typeface="Arial" panose="020B0604020202020204" pitchFamily="34" charset="0"/>
                <a:cs typeface="Arial" panose="020B0604020202020204" pitchFamily="34" charset="0"/>
              </a:rPr>
              <a:t>Descarga de Material Permanente</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b="1" dirty="0">
                <a:latin typeface="Arial" panose="020B0604020202020204" pitchFamily="34" charset="0"/>
                <a:cs typeface="Arial" panose="020B0604020202020204" pitchFamily="34" charset="0"/>
              </a:rPr>
              <a:t>7 - Pela </a:t>
            </a:r>
            <a:r>
              <a:rPr lang="pt-BR" b="1" dirty="0" err="1">
                <a:latin typeface="Arial" panose="020B0604020202020204" pitchFamily="34" charset="0"/>
                <a:cs typeface="Arial" panose="020B0604020202020204" pitchFamily="34" charset="0"/>
              </a:rPr>
              <a:t>inservibilidade</a:t>
            </a:r>
            <a:r>
              <a:rPr lang="pt-BR" dirty="0">
                <a:latin typeface="Arial" panose="020B0604020202020204" pitchFamily="34" charset="0"/>
                <a:cs typeface="Arial" panose="020B0604020202020204" pitchFamily="34" charset="0"/>
              </a:rPr>
              <a:t>, a vista do relatório da  Comissão especial constante de processo, devendo-se observar os seguintes fatos:</a:t>
            </a:r>
          </a:p>
          <a:p>
            <a:pPr marL="0" indent="0" algn="just">
              <a:buNone/>
            </a:pPr>
            <a:r>
              <a:rPr lang="pt-BR" dirty="0">
                <a:latin typeface="Arial" panose="020B0604020202020204" pitchFamily="34" charset="0"/>
                <a:cs typeface="Arial" panose="020B0604020202020204" pitchFamily="34" charset="0"/>
              </a:rPr>
              <a:t>	a) O material considerado genericamente inservível, para a repartição, órgão ou entidade que detém sua posse ou proprietário, deve ser classificado como:</a:t>
            </a:r>
          </a:p>
          <a:p>
            <a:pPr marL="0" indent="0" algn="just">
              <a:buNone/>
            </a:pPr>
            <a:r>
              <a:rPr lang="pt-BR"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I) OCIOSO </a:t>
            </a:r>
            <a:r>
              <a:rPr lang="pt-BR" dirty="0">
                <a:latin typeface="Arial" panose="020B0604020202020204" pitchFamily="34" charset="0"/>
                <a:cs typeface="Arial" panose="020B0604020202020204" pitchFamily="34" charset="0"/>
              </a:rPr>
              <a:t>– quando embora em perfeitas condições de uso, não estiver sendo aproveitado; 	</a:t>
            </a:r>
          </a:p>
          <a:p>
            <a:pPr marL="0" indent="0" algn="just">
              <a:buNone/>
            </a:pPr>
            <a:endParaRPr lang="pt-BR" dirty="0">
              <a:latin typeface="Arial" panose="020B0604020202020204" pitchFamily="34" charset="0"/>
              <a:cs typeface="Arial" panose="020B0604020202020204" pitchFamily="34" charset="0"/>
            </a:endParaRPr>
          </a:p>
          <a:p>
            <a:pPr algn="just"/>
            <a:endParaRPr lang="pt-BR" dirty="0"/>
          </a:p>
        </p:txBody>
      </p:sp>
      <p:sp>
        <p:nvSpPr>
          <p:cNvPr id="4" name="Espaço Reservado para Rodapé 3"/>
          <p:cNvSpPr>
            <a:spLocks noGrp="1"/>
          </p:cNvSpPr>
          <p:nvPr>
            <p:ph type="ftr" sz="quarter" idx="11"/>
          </p:nvPr>
        </p:nvSpPr>
        <p:spPr>
          <a:xfrm>
            <a:off x="0" y="6547151"/>
            <a:ext cx="4114800" cy="348647"/>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47</a:t>
            </a:fld>
            <a:endParaRPr lang="pt-BR"/>
          </a:p>
        </p:txBody>
      </p:sp>
    </p:spTree>
    <p:extLst>
      <p:ext uri="{BB962C8B-B14F-4D97-AF65-F5344CB8AC3E}">
        <p14:creationId xmlns:p14="http://schemas.microsoft.com/office/powerpoint/2010/main" val="33553187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446933"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21217" y="1249252"/>
            <a:ext cx="10725716" cy="4940590"/>
          </a:xfrm>
        </p:spPr>
        <p:txBody>
          <a:bodyPr>
            <a:normAutofit/>
          </a:bodyPr>
          <a:lstStyle/>
          <a:p>
            <a:pPr marL="0" indent="0">
              <a:buNone/>
            </a:pPr>
            <a:r>
              <a:rPr lang="pt-BR" b="1" dirty="0">
                <a:latin typeface="Arial" panose="020B0604020202020204" pitchFamily="34" charset="0"/>
                <a:cs typeface="Arial" panose="020B0604020202020204" pitchFamily="34" charset="0"/>
              </a:rPr>
              <a:t>2 - Desincorporação:             Descarga de Material Permanente</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b="1" dirty="0">
                <a:latin typeface="Arial" panose="020B0604020202020204" pitchFamily="34" charset="0"/>
                <a:cs typeface="Arial" panose="020B0604020202020204" pitchFamily="34" charset="0"/>
              </a:rPr>
              <a:t>II) RECUPERÁVEL </a:t>
            </a:r>
            <a:r>
              <a:rPr lang="pt-BR" dirty="0">
                <a:latin typeface="Arial" panose="020B0604020202020204" pitchFamily="34" charset="0"/>
                <a:cs typeface="Arial" panose="020B0604020202020204" pitchFamily="34" charset="0"/>
              </a:rPr>
              <a:t>– quando sua recuperação for possível e orçar, no máximo a 50% do seu valor de mercado.</a:t>
            </a:r>
          </a:p>
          <a:p>
            <a:pPr marL="0" indent="0" algn="just">
              <a:buNone/>
            </a:pPr>
            <a:r>
              <a:rPr lang="pt-BR" b="1" dirty="0">
                <a:latin typeface="Arial" panose="020B0604020202020204" pitchFamily="34" charset="0"/>
                <a:cs typeface="Arial" panose="020B0604020202020204" pitchFamily="34" charset="0"/>
              </a:rPr>
              <a:t>III) ANTIECONÔMICO - </a:t>
            </a:r>
            <a:r>
              <a:rPr lang="pt-BR" dirty="0">
                <a:latin typeface="Arial" panose="020B0604020202020204" pitchFamily="34" charset="0"/>
                <a:cs typeface="Arial" panose="020B0604020202020204" pitchFamily="34" charset="0"/>
              </a:rPr>
              <a:t>quando sua manutenção for onerosa, ou seu rendimento precário, em virtude de uso prolongado, desgaste prematuro ou obsoletismo.</a:t>
            </a:r>
          </a:p>
          <a:p>
            <a:pPr marL="0" indent="0" algn="just">
              <a:buNone/>
            </a:pPr>
            <a:r>
              <a:rPr lang="pt-BR" b="1" dirty="0">
                <a:latin typeface="Arial" panose="020B0604020202020204" pitchFamily="34" charset="0"/>
                <a:cs typeface="Arial" panose="020B0604020202020204" pitchFamily="34" charset="0"/>
              </a:rPr>
              <a:t>IV) IRRECUPERÁVEL </a:t>
            </a:r>
            <a:r>
              <a:rPr lang="pt-BR" dirty="0">
                <a:latin typeface="Arial" panose="020B0604020202020204" pitchFamily="34" charset="0"/>
                <a:cs typeface="Arial" panose="020B0604020202020204" pitchFamily="34" charset="0"/>
              </a:rPr>
              <a:t>- 	quando não mais puder ser utilizado para o fim a que se destina, devido a perda de suas características ou em razão da inviabilidade econômica  de sua recuperação.</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48</a:t>
            </a:fld>
            <a:endParaRPr lang="pt-BR"/>
          </a:p>
        </p:txBody>
      </p:sp>
    </p:spTree>
    <p:extLst>
      <p:ext uri="{BB962C8B-B14F-4D97-AF65-F5344CB8AC3E}">
        <p14:creationId xmlns:p14="http://schemas.microsoft.com/office/powerpoint/2010/main" val="10182729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353800"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br>
              <a:rPr lang="pt-BR" sz="1800" b="1" dirty="0">
                <a:latin typeface="Arial" panose="020B0604020202020204" pitchFamily="34" charset="0"/>
                <a:cs typeface="Arial" panose="020B0604020202020204" pitchFamily="34" charset="0"/>
              </a:rPr>
            </a:b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599090" y="1236373"/>
            <a:ext cx="10847843" cy="4940590"/>
          </a:xfrm>
        </p:spPr>
        <p:txBody>
          <a:bodyPr>
            <a:normAutofit/>
          </a:bodyPr>
          <a:lstStyle/>
          <a:p>
            <a:pPr marL="0" indent="0">
              <a:buNone/>
            </a:pPr>
            <a:r>
              <a:rPr lang="pt-BR" b="1" dirty="0">
                <a:latin typeface="Arial" panose="020B0604020202020204" pitchFamily="34" charset="0"/>
                <a:cs typeface="Arial" panose="020B0604020202020204" pitchFamily="34" charset="0"/>
              </a:rPr>
              <a:t>Descarga de Material Permanente</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b="1" dirty="0">
                <a:latin typeface="Arial" panose="020B0604020202020204" pitchFamily="34" charset="0"/>
                <a:cs typeface="Arial" panose="020B0604020202020204" pitchFamily="34" charset="0"/>
              </a:rPr>
              <a:t>8 - Canibalização</a:t>
            </a:r>
            <a:r>
              <a:rPr lang="pt-BR" dirty="0">
                <a:latin typeface="Arial" panose="020B0604020202020204" pitchFamily="34" charset="0"/>
                <a:cs typeface="Arial" panose="020B0604020202020204" pitchFamily="34" charset="0"/>
              </a:rPr>
              <a:t>:</a:t>
            </a:r>
          </a:p>
          <a:p>
            <a:pPr marL="0" indent="0" algn="just">
              <a:buNone/>
            </a:pPr>
            <a:r>
              <a:rPr lang="pt-BR" dirty="0">
                <a:latin typeface="Arial" panose="020B0604020202020204" pitchFamily="34" charset="0"/>
                <a:cs typeface="Arial" panose="020B0604020202020204" pitchFamily="34" charset="0"/>
              </a:rPr>
              <a:t>	Quando Bem é usado para retirada de peças, componentes ou partes, para a manutenção de outros equipamentos similares. Exemplos: Computadores, impressoras, máquinas, etc. Após a canibalização o bem deve ser baixado do Patrimônio com documentação apropriada (termo de baixa).</a:t>
            </a:r>
          </a:p>
          <a:p>
            <a:pPr marL="0" indent="0" algn="just">
              <a:buNone/>
            </a:pPr>
            <a:r>
              <a:rPr lang="pt-BR" dirty="0">
                <a:latin typeface="Arial" panose="020B0604020202020204" pitchFamily="34" charset="0"/>
                <a:cs typeface="Arial" panose="020B0604020202020204" pitchFamily="34" charset="0"/>
              </a:rPr>
              <a:t>	</a:t>
            </a:r>
          </a:p>
          <a:p>
            <a:pPr marL="0" indent="0" algn="just">
              <a:buNone/>
            </a:pPr>
            <a:endParaRPr lang="pt-BR" dirty="0">
              <a:latin typeface="Arial" panose="020B0604020202020204" pitchFamily="34" charset="0"/>
              <a:cs typeface="Arial" panose="020B0604020202020204" pitchFamily="34" charset="0"/>
            </a:endParaRPr>
          </a:p>
          <a:p>
            <a:pPr algn="just"/>
            <a:endParaRPr lang="pt-BR" dirty="0"/>
          </a:p>
        </p:txBody>
      </p:sp>
      <p:sp>
        <p:nvSpPr>
          <p:cNvPr id="4" name="Espaço Reservado para Rodapé 3"/>
          <p:cNvSpPr>
            <a:spLocks noGrp="1"/>
          </p:cNvSpPr>
          <p:nvPr>
            <p:ph type="ftr" sz="quarter" idx="11"/>
          </p:nvPr>
        </p:nvSpPr>
        <p:spPr>
          <a:xfrm>
            <a:off x="174938" y="6563038"/>
            <a:ext cx="4114800" cy="224754"/>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49</a:t>
            </a:fld>
            <a:endParaRPr lang="pt-BR"/>
          </a:p>
        </p:txBody>
      </p:sp>
    </p:spTree>
    <p:extLst>
      <p:ext uri="{BB962C8B-B14F-4D97-AF65-F5344CB8AC3E}">
        <p14:creationId xmlns:p14="http://schemas.microsoft.com/office/powerpoint/2010/main" val="179976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pt-BR" dirty="0"/>
            </a:br>
            <a:endParaRPr lang="pt-BR" dirty="0"/>
          </a:p>
        </p:txBody>
      </p:sp>
      <p:sp>
        <p:nvSpPr>
          <p:cNvPr id="3" name="Espaço Reservado para Conteúdo 2"/>
          <p:cNvSpPr>
            <a:spLocks noGrp="1"/>
          </p:cNvSpPr>
          <p:nvPr>
            <p:ph idx="1"/>
          </p:nvPr>
        </p:nvSpPr>
        <p:spPr/>
        <p:txBody>
          <a:bodyPr>
            <a:normAutofit/>
          </a:bodyPr>
          <a:lstStyle/>
          <a:p>
            <a:endParaRPr lang="pt-BR" sz="6600" dirty="0">
              <a:latin typeface="Arial" panose="020B0604020202020204" pitchFamily="34" charset="0"/>
              <a:cs typeface="Arial" panose="020B0604020202020204" pitchFamily="34" charset="0"/>
            </a:endParaRPr>
          </a:p>
        </p:txBody>
      </p:sp>
      <p:pic>
        <p:nvPicPr>
          <p:cNvPr id="6" name="Picture 7" descr="C:\Users\Uni\Desktop\novos slides\PeriodoBran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1524000" y="5386403"/>
            <a:ext cx="9829800" cy="1200329"/>
          </a:xfrm>
          <a:prstGeom prst="rect">
            <a:avLst/>
          </a:prstGeom>
        </p:spPr>
        <p:txBody>
          <a:bodyPr wrap="square">
            <a:spAutoFit/>
          </a:bodyPr>
          <a:lstStyle/>
          <a:p>
            <a:pPr algn="ctr">
              <a:defRPr/>
            </a:pPr>
            <a:r>
              <a:rPr lang="pt-BR" sz="3600" dirty="0">
                <a:solidFill>
                  <a:schemeClr val="bg1">
                    <a:lumMod val="95000"/>
                  </a:schemeClr>
                </a:solidFill>
                <a:latin typeface="Arial" panose="020B0604020202020204" pitchFamily="34" charset="0"/>
                <a:cs typeface="Arial" panose="020B0604020202020204" pitchFamily="34" charset="0"/>
              </a:rPr>
              <a:t>Período do curso:</a:t>
            </a:r>
          </a:p>
          <a:p>
            <a:pPr algn="ctr">
              <a:defRPr/>
            </a:pPr>
            <a:r>
              <a:rPr lang="pt-BR" sz="3600" dirty="0">
                <a:solidFill>
                  <a:schemeClr val="bg1">
                    <a:lumMod val="95000"/>
                  </a:schemeClr>
                </a:solidFill>
                <a:latin typeface="Arial" panose="020B0604020202020204" pitchFamily="34" charset="0"/>
                <a:cs typeface="Arial" panose="020B0604020202020204" pitchFamily="34" charset="0"/>
              </a:rPr>
              <a:t>14h às 17:20h</a:t>
            </a:r>
          </a:p>
        </p:txBody>
      </p:sp>
      <p:sp>
        <p:nvSpPr>
          <p:cNvPr id="8" name="Espaço Reservado para Rodapé 7"/>
          <p:cNvSpPr>
            <a:spLocks noGrp="1"/>
          </p:cNvSpPr>
          <p:nvPr>
            <p:ph type="ftr" sz="quarter" idx="11"/>
          </p:nvPr>
        </p:nvSpPr>
        <p:spPr/>
        <p:txBody>
          <a:bodyPr/>
          <a:lstStyle/>
          <a:p>
            <a:r>
              <a:rPr lang="pt-BR"/>
              <a:t>UNYPÚBLICA UNYFLEX</a:t>
            </a:r>
          </a:p>
        </p:txBody>
      </p:sp>
      <p:sp>
        <p:nvSpPr>
          <p:cNvPr id="9" name="Espaço Reservado para Número de Slide 8"/>
          <p:cNvSpPr>
            <a:spLocks noGrp="1"/>
          </p:cNvSpPr>
          <p:nvPr>
            <p:ph type="sldNum" sz="quarter" idx="12"/>
          </p:nvPr>
        </p:nvSpPr>
        <p:spPr/>
        <p:txBody>
          <a:bodyPr/>
          <a:lstStyle/>
          <a:p>
            <a:fld id="{F5EF8141-5781-4FD4-9552-C5D35CA5005E}" type="slidenum">
              <a:rPr lang="pt-BR" smtClean="0"/>
              <a:t>5</a:t>
            </a:fld>
            <a:endParaRPr lang="pt-BR"/>
          </a:p>
        </p:txBody>
      </p:sp>
    </p:spTree>
    <p:extLst>
      <p:ext uri="{BB962C8B-B14F-4D97-AF65-F5344CB8AC3E}">
        <p14:creationId xmlns:p14="http://schemas.microsoft.com/office/powerpoint/2010/main" val="33772818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3 -  Avaliação dos Bens Públicos     -  </a:t>
            </a:r>
            <a:r>
              <a:rPr lang="pt-BR" sz="2400" b="1" dirty="0">
                <a:latin typeface="Arial" panose="020B0604020202020204" pitchFamily="34" charset="0"/>
                <a:cs typeface="Arial" panose="020B0604020202020204" pitchFamily="34" charset="0"/>
              </a:rPr>
              <a:t>Regra Geral </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50</a:t>
            </a:fld>
            <a:endParaRPr lang="pt-BR"/>
          </a:p>
        </p:txBody>
      </p:sp>
      <p:sp>
        <p:nvSpPr>
          <p:cNvPr id="7" name="Retângulo 6"/>
          <p:cNvSpPr/>
          <p:nvPr/>
        </p:nvSpPr>
        <p:spPr>
          <a:xfrm>
            <a:off x="786892" y="2083017"/>
            <a:ext cx="10869769" cy="2246769"/>
          </a:xfrm>
          <a:prstGeom prst="rect">
            <a:avLst/>
          </a:prstGeom>
        </p:spPr>
        <p:txBody>
          <a:bodyPr wrap="square">
            <a:spAutoFit/>
          </a:bodyPr>
          <a:lstStyle/>
          <a:p>
            <a:pPr algn="just"/>
            <a:r>
              <a:rPr lang="pt-BR" sz="2400" dirty="0"/>
              <a:t>-</a:t>
            </a:r>
            <a:r>
              <a:rPr lang="pt-BR" sz="2800" dirty="0">
                <a:latin typeface="Arial" panose="020B0604020202020204" pitchFamily="34" charset="0"/>
                <a:cs typeface="Arial" panose="020B0604020202020204" pitchFamily="34" charset="0"/>
              </a:rPr>
              <a:t>Calculada sobre a classe de bens;</a:t>
            </a:r>
          </a:p>
          <a:p>
            <a:pPr algn="just"/>
            <a:r>
              <a:rPr lang="pt-BR" sz="2800" dirty="0">
                <a:latin typeface="Arial" panose="020B0604020202020204" pitchFamily="34" charset="0"/>
                <a:cs typeface="Arial" panose="020B0604020202020204" pitchFamily="34" charset="0"/>
              </a:rPr>
              <a:t>-Não se calcula anualmente;</a:t>
            </a:r>
          </a:p>
          <a:p>
            <a:pPr algn="just"/>
            <a:r>
              <a:rPr lang="pt-BR" sz="2800" dirty="0">
                <a:latin typeface="Arial" panose="020B0604020202020204" pitchFamily="34" charset="0"/>
                <a:cs typeface="Arial" panose="020B0604020202020204" pitchFamily="34" charset="0"/>
              </a:rPr>
              <a:t>-Bens móveis são reavaliados a cada 4 (quatro) anos e anualmente em casos de grande variação e</a:t>
            </a:r>
          </a:p>
          <a:p>
            <a:pPr algn="just"/>
            <a:r>
              <a:rPr lang="pt-BR" sz="2800" dirty="0">
                <a:latin typeface="Arial" panose="020B0604020202020204" pitchFamily="34" charset="0"/>
                <a:cs typeface="Arial" panose="020B0604020202020204" pitchFamily="34" charset="0"/>
              </a:rPr>
              <a:t>-Ao final da vida útil contábil, porém em condições de uso.</a:t>
            </a:r>
          </a:p>
        </p:txBody>
      </p:sp>
    </p:spTree>
    <p:extLst>
      <p:ext uri="{BB962C8B-B14F-4D97-AF65-F5344CB8AC3E}">
        <p14:creationId xmlns:p14="http://schemas.microsoft.com/office/powerpoint/2010/main" val="34219362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837127"/>
            <a:ext cx="11487955"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510364" y="1902259"/>
            <a:ext cx="11681636" cy="1041991"/>
          </a:xfrm>
        </p:spPr>
        <p:txBody>
          <a:bodyPr>
            <a:noAutofit/>
          </a:bodyPr>
          <a:lstStyle/>
          <a:p>
            <a:pPr marL="0" indent="0">
              <a:buNone/>
            </a:pPr>
            <a:r>
              <a:rPr lang="pt-BR" b="1" dirty="0">
                <a:solidFill>
                  <a:schemeClr val="accent2">
                    <a:lumMod val="75000"/>
                  </a:schemeClr>
                </a:solidFill>
                <a:latin typeface="Arial" panose="020B0604020202020204" pitchFamily="34" charset="0"/>
                <a:cs typeface="Arial" panose="020B0604020202020204" pitchFamily="34" charset="0"/>
              </a:rPr>
              <a:t>3 Avaliação dos Bens Públicos:</a:t>
            </a:r>
          </a:p>
          <a:p>
            <a:pPr marL="0" indent="0">
              <a:buNone/>
            </a:pPr>
            <a:r>
              <a:rPr lang="pt-BR" b="1" dirty="0">
                <a:latin typeface="Arial" panose="020B0604020202020204" pitchFamily="34" charset="0"/>
                <a:cs typeface="Arial" panose="020B0604020202020204" pitchFamily="34" charset="0"/>
              </a:rPr>
              <a:t>Fatores  excludentes para identificação de Material Permanente: </a:t>
            </a:r>
          </a:p>
        </p:txBody>
      </p:sp>
      <p:sp>
        <p:nvSpPr>
          <p:cNvPr id="4" name="Espaço Reservado para Rodapé 3"/>
          <p:cNvSpPr>
            <a:spLocks noGrp="1"/>
          </p:cNvSpPr>
          <p:nvPr>
            <p:ph type="ftr" sz="quarter" idx="11"/>
          </p:nvPr>
        </p:nvSpPr>
        <p:spPr/>
        <p:txBody>
          <a:bodyPr/>
          <a:lstStyle/>
          <a:p>
            <a:r>
              <a:rPr lang="pt-BR" dirty="0"/>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51</a:t>
            </a:fld>
            <a:endParaRPr lang="pt-BR"/>
          </a:p>
        </p:txBody>
      </p:sp>
      <p:sp>
        <p:nvSpPr>
          <p:cNvPr id="6" name="Retângulo 5"/>
          <p:cNvSpPr/>
          <p:nvPr/>
        </p:nvSpPr>
        <p:spPr>
          <a:xfrm>
            <a:off x="510364" y="2423255"/>
            <a:ext cx="10410922" cy="2492990"/>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p>
          <a:p>
            <a:pPr algn="just"/>
            <a:endParaRPr lang="pt-BR" sz="2400" dirty="0">
              <a:latin typeface="Arial" panose="020B0604020202020204" pitchFamily="34" charset="0"/>
              <a:cs typeface="Arial" panose="020B0604020202020204" pitchFamily="34" charset="0"/>
            </a:endParaRPr>
          </a:p>
          <a:p>
            <a:pPr algn="just"/>
            <a:endParaRPr lang="pt-BR" sz="2400" dirty="0">
              <a:latin typeface="Arial" panose="020B0604020202020204" pitchFamily="34" charset="0"/>
              <a:cs typeface="Arial" panose="020B0604020202020204" pitchFamily="34" charset="0"/>
            </a:endParaRPr>
          </a:p>
          <a:p>
            <a:pPr algn="just"/>
            <a:r>
              <a:rPr lang="pt-BR" sz="2800" dirty="0">
                <a:latin typeface="Arial" panose="020B0604020202020204" pitchFamily="34" charset="0"/>
                <a:cs typeface="Arial" panose="020B0604020202020204" pitchFamily="34" charset="0"/>
              </a:rPr>
              <a:t>	Na classificação da despesa orçamentária serão adotados os seguintes parâmetros excludentes, tomados em conjunto, para a identificação do Material Permanente:</a:t>
            </a:r>
          </a:p>
        </p:txBody>
      </p:sp>
    </p:spTree>
    <p:extLst>
      <p:ext uri="{BB962C8B-B14F-4D97-AF65-F5344CB8AC3E}">
        <p14:creationId xmlns:p14="http://schemas.microsoft.com/office/powerpoint/2010/main" val="38903421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837127"/>
            <a:ext cx="11353800" cy="528034"/>
          </a:xfrm>
        </p:spPr>
        <p:txBody>
          <a:bodyPr>
            <a:noAutofit/>
          </a:bodyPr>
          <a:lstStyle/>
          <a:p>
            <a:pPr algn="r"/>
            <a:r>
              <a:rPr lang="pt-BR" sz="1800" b="1" dirty="0">
                <a:solidFill>
                  <a:srgbClr val="FF0000"/>
                </a:solidFill>
                <a:latin typeface="Arial" panose="020B0604020202020204" pitchFamily="34" charset="0"/>
                <a:cs typeface="Arial" panose="020B0604020202020204" pitchFamily="34" charset="0"/>
              </a:rPr>
              <a:t>INCORPORAÇÃO, AVALIAÇÃO E BAIXA</a:t>
            </a:r>
            <a:endParaRPr lang="pt-BR" sz="1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38200" y="1532586"/>
            <a:ext cx="10596927" cy="503290"/>
          </a:xfrm>
        </p:spPr>
        <p:txBody>
          <a:bodyPr>
            <a:noAutofit/>
          </a:bodyPr>
          <a:lstStyle/>
          <a:p>
            <a:pPr marL="0" indent="0">
              <a:buNone/>
            </a:pPr>
            <a:r>
              <a:rPr lang="pt-BR" b="1" dirty="0">
                <a:solidFill>
                  <a:schemeClr val="accent2">
                    <a:lumMod val="75000"/>
                  </a:schemeClr>
                </a:solidFill>
                <a:latin typeface="Arial" panose="020B0604020202020204" pitchFamily="34" charset="0"/>
                <a:cs typeface="Arial" panose="020B0604020202020204" pitchFamily="34" charset="0"/>
              </a:rPr>
              <a:t>3 - Avaliação dos Bens Públicos:  </a:t>
            </a:r>
            <a:r>
              <a:rPr lang="pt-BR" b="1" dirty="0">
                <a:latin typeface="Arial" panose="020B0604020202020204" pitchFamily="34" charset="0"/>
                <a:cs typeface="Arial" panose="020B0604020202020204" pitchFamily="34" charset="0"/>
              </a:rPr>
              <a:t>Fatores Excludentes</a:t>
            </a:r>
          </a:p>
          <a:p>
            <a:pPr marL="0" indent="0">
              <a:buNone/>
            </a:pPr>
            <a:endParaRPr lang="pt-BR" b="1" dirty="0">
              <a:latin typeface="Arial" panose="020B0604020202020204" pitchFamily="34" charset="0"/>
              <a:cs typeface="Arial" panose="020B0604020202020204" pitchFamily="34" charset="0"/>
            </a:endParaRPr>
          </a:p>
          <a:p>
            <a:pPr marL="0" indent="0">
              <a:buNone/>
            </a:pPr>
            <a:r>
              <a:rPr lang="pt-BR" b="1" dirty="0">
                <a:latin typeface="Arial" panose="020B0604020202020204" pitchFamily="34" charset="0"/>
                <a:cs typeface="Arial" panose="020B0604020202020204" pitchFamily="34" charset="0"/>
              </a:rPr>
              <a:t>1 - Durabilidade </a:t>
            </a:r>
          </a:p>
        </p:txBody>
      </p:sp>
      <p:sp>
        <p:nvSpPr>
          <p:cNvPr id="4" name="Espaço Reservado para Rodapé 3"/>
          <p:cNvSpPr>
            <a:spLocks noGrp="1"/>
          </p:cNvSpPr>
          <p:nvPr>
            <p:ph type="ftr" sz="quarter" idx="11"/>
          </p:nvPr>
        </p:nvSpPr>
        <p:spPr/>
        <p:txBody>
          <a:bodyPr/>
          <a:lstStyle/>
          <a:p>
            <a:r>
              <a:rPr lang="pt-BR" dirty="0"/>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52</a:t>
            </a:fld>
            <a:endParaRPr lang="pt-BR"/>
          </a:p>
        </p:txBody>
      </p:sp>
      <p:sp>
        <p:nvSpPr>
          <p:cNvPr id="6" name="Retângulo 5"/>
          <p:cNvSpPr/>
          <p:nvPr/>
        </p:nvSpPr>
        <p:spPr>
          <a:xfrm>
            <a:off x="450762" y="2035876"/>
            <a:ext cx="10978374" cy="2062103"/>
          </a:xfrm>
          <a:prstGeom prst="rect">
            <a:avLst/>
          </a:prstGeom>
        </p:spPr>
        <p:txBody>
          <a:bodyPr wrap="square">
            <a:spAutoFit/>
          </a:bodyPr>
          <a:lstStyle/>
          <a:p>
            <a:pPr marL="514350" indent="-514350" algn="just">
              <a:buFont typeface="Arial" charset="0"/>
              <a:buNone/>
              <a:defRPr/>
            </a:pPr>
            <a:r>
              <a:rPr lang="pt-BR" sz="2400" b="1" dirty="0"/>
              <a:t>			</a:t>
            </a:r>
          </a:p>
          <a:p>
            <a:pPr marL="514350" indent="-514350" algn="just">
              <a:buFont typeface="Arial" charset="0"/>
              <a:buNone/>
              <a:defRPr/>
            </a:pPr>
            <a:endParaRPr lang="pt-BR" sz="2400" b="1" dirty="0">
              <a:latin typeface="Arial" panose="020B0604020202020204" pitchFamily="34" charset="0"/>
              <a:cs typeface="Arial" panose="020B0604020202020204" pitchFamily="34" charset="0"/>
            </a:endParaRPr>
          </a:p>
          <a:p>
            <a:pPr marL="514350" indent="-514350" algn="just">
              <a:buFont typeface="Arial" charset="0"/>
              <a:buNone/>
              <a:defRPr/>
            </a:pPr>
            <a:endParaRPr lang="pt-BR" sz="2400" b="1" dirty="0">
              <a:latin typeface="Arial" panose="020B0604020202020204" pitchFamily="34" charset="0"/>
              <a:cs typeface="Arial" panose="020B0604020202020204" pitchFamily="34" charset="0"/>
            </a:endParaRPr>
          </a:p>
          <a:p>
            <a:pPr marL="514350" indent="-514350" algn="just">
              <a:buFont typeface="Arial" charset="0"/>
              <a:buNone/>
              <a:defRPr/>
            </a:pPr>
            <a:r>
              <a:rPr lang="pt-BR" sz="2800" dirty="0">
                <a:latin typeface="Arial" panose="020B0604020202020204" pitchFamily="34" charset="0"/>
                <a:cs typeface="Arial" panose="020B0604020202020204" pitchFamily="34" charset="0"/>
              </a:rPr>
              <a:t>    Quando o material em uso normal perde ou tem reduzidas as suas condições de funcionamento, no prazo máximo de 2 anos.</a:t>
            </a:r>
          </a:p>
        </p:txBody>
      </p:sp>
    </p:spTree>
    <p:extLst>
      <p:ext uri="{BB962C8B-B14F-4D97-AF65-F5344CB8AC3E}">
        <p14:creationId xmlns:p14="http://schemas.microsoft.com/office/powerpoint/2010/main" val="39560538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837127"/>
            <a:ext cx="11681138" cy="1004552"/>
          </a:xfrm>
        </p:spPr>
        <p:txBody>
          <a:bodyPr>
            <a:noAutofit/>
          </a:bodyPr>
          <a:lstStyle/>
          <a:p>
            <a:r>
              <a:rPr lang="pt-BR" sz="1800" b="1" dirty="0">
                <a:solidFill>
                  <a:srgbClr val="FF0000"/>
                </a:solidFill>
                <a:latin typeface="Arial" panose="020B0604020202020204" pitchFamily="34" charset="0"/>
                <a:cs typeface="Arial" panose="020B0604020202020204" pitchFamily="34" charset="0"/>
              </a:rPr>
              <a:t>                                                                                                       INCORPORAÇÃO, AVALIAÇÃO E BAIXA</a:t>
            </a:r>
            <a:br>
              <a:rPr lang="pt-BR" sz="1800" b="1" dirty="0">
                <a:solidFill>
                  <a:srgbClr val="FF0000"/>
                </a:solidFill>
                <a:latin typeface="Arial" panose="020B0604020202020204" pitchFamily="34" charset="0"/>
                <a:cs typeface="Arial" panose="020B0604020202020204" pitchFamily="34" charset="0"/>
              </a:rPr>
            </a:br>
            <a:br>
              <a:rPr lang="pt-BR" sz="1800" b="1" dirty="0">
                <a:solidFill>
                  <a:srgbClr val="FF0000"/>
                </a:solidFill>
                <a:latin typeface="Arial" panose="020B0604020202020204" pitchFamily="34" charset="0"/>
                <a:cs typeface="Arial" panose="020B0604020202020204" pitchFamily="34" charset="0"/>
              </a:rPr>
            </a:br>
            <a:r>
              <a:rPr lang="pt-BR" sz="2400" b="1" dirty="0">
                <a:solidFill>
                  <a:schemeClr val="accent2">
                    <a:lumMod val="75000"/>
                  </a:schemeClr>
                </a:solidFill>
                <a:latin typeface="Arial" panose="020B0604020202020204" pitchFamily="34" charset="0"/>
                <a:cs typeface="Arial" panose="020B0604020202020204" pitchFamily="34" charset="0"/>
              </a:rPr>
              <a:t>          3 - </a:t>
            </a:r>
            <a:r>
              <a:rPr lang="pt-BR" sz="2800" b="1" dirty="0">
                <a:solidFill>
                  <a:schemeClr val="accent2">
                    <a:lumMod val="75000"/>
                  </a:schemeClr>
                </a:solidFill>
                <a:latin typeface="Arial" panose="020B0604020202020204" pitchFamily="34" charset="0"/>
                <a:cs typeface="Arial" panose="020B0604020202020204" pitchFamily="34" charset="0"/>
              </a:rPr>
              <a:t>Avaliação dos Bens Públicos: </a:t>
            </a:r>
            <a:r>
              <a:rPr lang="pt-BR" sz="2800" b="1" dirty="0">
                <a:latin typeface="Arial" panose="020B0604020202020204" pitchFamily="34" charset="0"/>
                <a:cs typeface="Arial" panose="020B0604020202020204" pitchFamily="34" charset="0"/>
              </a:rPr>
              <a:t>Fatores Excludentes</a:t>
            </a:r>
            <a:br>
              <a:rPr lang="pt-BR" sz="2800" b="1" dirty="0">
                <a:latin typeface="Arial" panose="020B0604020202020204" pitchFamily="34" charset="0"/>
                <a:cs typeface="Arial" panose="020B0604020202020204" pitchFamily="34" charset="0"/>
              </a:rPr>
            </a:br>
            <a:endParaRPr lang="pt-BR" sz="2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43944" y="2009104"/>
            <a:ext cx="10756423" cy="437881"/>
          </a:xfrm>
        </p:spPr>
        <p:txBody>
          <a:bodyPr>
            <a:noAutofit/>
          </a:bodyPr>
          <a:lstStyle/>
          <a:p>
            <a:pPr marL="0" indent="0">
              <a:buNone/>
            </a:pPr>
            <a:r>
              <a:rPr lang="pt-BR" b="1" dirty="0">
                <a:latin typeface="Arial" panose="020B0604020202020204" pitchFamily="34" charset="0"/>
                <a:cs typeface="Arial" panose="020B0604020202020204" pitchFamily="34" charset="0"/>
              </a:rPr>
              <a:t>  2 – Fragilidade</a:t>
            </a:r>
          </a:p>
          <a:p>
            <a:pPr marL="0" indent="0">
              <a:buNone/>
            </a:pPr>
            <a:endParaRPr lang="pt-BR" b="1" dirty="0">
              <a:latin typeface="Arial" panose="020B0604020202020204" pitchFamily="34" charset="0"/>
              <a:cs typeface="Arial" panose="020B0604020202020204" pitchFamily="34" charset="0"/>
            </a:endParaRPr>
          </a:p>
          <a:p>
            <a:pPr marL="0" indent="0">
              <a:buNone/>
            </a:pPr>
            <a:endParaRPr lang="pt-BR" b="1"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a:xfrm>
            <a:off x="0" y="6548236"/>
            <a:ext cx="4114800" cy="173239"/>
          </a:xfrm>
        </p:spPr>
        <p:txBody>
          <a:bodyPr/>
          <a:lstStyle/>
          <a:p>
            <a:r>
              <a:rPr lang="pt-BR"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53</a:t>
            </a:fld>
            <a:endParaRPr lang="pt-BR"/>
          </a:p>
        </p:txBody>
      </p:sp>
      <p:sp>
        <p:nvSpPr>
          <p:cNvPr id="6" name="Retângulo 5"/>
          <p:cNvSpPr/>
          <p:nvPr/>
        </p:nvSpPr>
        <p:spPr>
          <a:xfrm>
            <a:off x="566670" y="2664408"/>
            <a:ext cx="10846575" cy="2178719"/>
          </a:xfrm>
          <a:prstGeom prst="rect">
            <a:avLst/>
          </a:prstGeom>
        </p:spPr>
        <p:txBody>
          <a:bodyPr wrap="square">
            <a:spAutoFit/>
          </a:bodyPr>
          <a:lstStyle/>
          <a:p>
            <a:pPr marL="514350" indent="-514350" algn="just">
              <a:buFont typeface="Arial" charset="0"/>
              <a:buNone/>
              <a:defRPr/>
            </a:pPr>
            <a:r>
              <a:rPr lang="pt-BR" sz="2400" b="1" dirty="0"/>
              <a:t>				</a:t>
            </a:r>
          </a:p>
          <a:p>
            <a:pPr marL="514350" indent="-514350" algn="just">
              <a:buFont typeface="Arial" charset="0"/>
              <a:buNone/>
              <a:defRPr/>
            </a:pPr>
            <a:endParaRPr lang="pt-BR" sz="2400" b="1" dirty="0">
              <a:latin typeface="Arial" panose="020B0604020202020204" pitchFamily="34" charset="0"/>
              <a:cs typeface="Arial" panose="020B0604020202020204" pitchFamily="34" charset="0"/>
            </a:endParaRPr>
          </a:p>
          <a:p>
            <a:pPr marL="514350" indent="-514350" algn="just">
              <a:buFont typeface="Arial" charset="0"/>
              <a:buNone/>
              <a:defRPr/>
            </a:pPr>
            <a:r>
              <a:rPr lang="pt-BR" sz="2800" dirty="0">
                <a:latin typeface="Arial" panose="020B0604020202020204" pitchFamily="34" charset="0"/>
                <a:cs typeface="Arial" panose="020B0604020202020204" pitchFamily="34" charset="0"/>
              </a:rPr>
              <a:t>		Quando a estrutura do material permanente esteja sujeita a modificação, por ser quebradiço ou deformável, caracterizando-se pela </a:t>
            </a:r>
            <a:r>
              <a:rPr lang="pt-BR" sz="2800" dirty="0" err="1">
                <a:latin typeface="Arial" panose="020B0604020202020204" pitchFamily="34" charset="0"/>
                <a:cs typeface="Arial" panose="020B0604020202020204" pitchFamily="34" charset="0"/>
              </a:rPr>
              <a:t>irrecuperabilidade</a:t>
            </a:r>
            <a:r>
              <a:rPr lang="pt-BR" sz="2800" dirty="0">
                <a:latin typeface="Arial" panose="020B0604020202020204" pitchFamily="34" charset="0"/>
                <a:cs typeface="Arial" panose="020B0604020202020204" pitchFamily="34" charset="0"/>
              </a:rPr>
              <a:t>  e/ou perda de sua identidade.</a:t>
            </a:r>
          </a:p>
        </p:txBody>
      </p:sp>
    </p:spTree>
    <p:extLst>
      <p:ext uri="{BB962C8B-B14F-4D97-AF65-F5344CB8AC3E}">
        <p14:creationId xmlns:p14="http://schemas.microsoft.com/office/powerpoint/2010/main" val="39399611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15830"/>
            <a:ext cx="11435127" cy="959438"/>
          </a:xfrm>
        </p:spPr>
        <p:txBody>
          <a:bodyPr>
            <a:normAutofit fontScale="90000"/>
          </a:bodyPr>
          <a:lstStyle/>
          <a:p>
            <a:r>
              <a:rPr lang="pt-BR" sz="1600" b="1" dirty="0">
                <a:solidFill>
                  <a:srgbClr val="FF0000"/>
                </a:solidFill>
                <a:latin typeface="Arial" panose="020B0604020202020204" pitchFamily="34" charset="0"/>
                <a:cs typeface="Arial" panose="020B0604020202020204" pitchFamily="34" charset="0"/>
              </a:rPr>
              <a:t>                                                                                                                                          </a:t>
            </a:r>
            <a:r>
              <a:rPr lang="pt-BR" sz="2000" b="1" dirty="0">
                <a:solidFill>
                  <a:srgbClr val="FF0000"/>
                </a:solidFill>
                <a:latin typeface="Arial" panose="020B0604020202020204" pitchFamily="34" charset="0"/>
                <a:cs typeface="Arial" panose="020B0604020202020204" pitchFamily="34" charset="0"/>
              </a:rPr>
              <a:t>INCORPORAÇÃO, AVALIAÇÃO E BAIXA</a:t>
            </a:r>
            <a:br>
              <a:rPr lang="pt-BR" sz="2000" b="1" dirty="0">
                <a:solidFill>
                  <a:srgbClr val="FF0000"/>
                </a:solidFill>
                <a:latin typeface="Arial" panose="020B0604020202020204" pitchFamily="34" charset="0"/>
                <a:cs typeface="Arial" panose="020B0604020202020204" pitchFamily="34" charset="0"/>
              </a:rPr>
            </a:br>
            <a:br>
              <a:rPr lang="pt-BR" sz="2000" b="1" dirty="0">
                <a:solidFill>
                  <a:srgbClr val="FF0000"/>
                </a:solidFill>
                <a:latin typeface="Arial" panose="020B0604020202020204" pitchFamily="34" charset="0"/>
                <a:cs typeface="Arial" panose="020B0604020202020204" pitchFamily="34" charset="0"/>
              </a:rPr>
            </a:br>
            <a:r>
              <a:rPr lang="pt-BR" sz="2400" b="1" dirty="0">
                <a:solidFill>
                  <a:schemeClr val="accent2">
                    <a:lumMod val="75000"/>
                  </a:schemeClr>
                </a:solidFill>
                <a:latin typeface="Arial" panose="020B0604020202020204" pitchFamily="34" charset="0"/>
                <a:cs typeface="Arial" panose="020B0604020202020204" pitchFamily="34" charset="0"/>
              </a:rPr>
              <a:t>          3 - Avaliação dos Bens Públicos: </a:t>
            </a:r>
            <a:r>
              <a:rPr lang="pt-BR" sz="2400" b="1" dirty="0">
                <a:latin typeface="Arial" panose="020B0604020202020204" pitchFamily="34" charset="0"/>
                <a:cs typeface="Arial" panose="020B0604020202020204" pitchFamily="34" charset="0"/>
              </a:rPr>
              <a:t>Fatores Excludentes</a:t>
            </a:r>
            <a:br>
              <a:rPr lang="pt-BR" sz="2400" b="1" dirty="0">
                <a:latin typeface="Arial" panose="020B0604020202020204" pitchFamily="34" charset="0"/>
                <a:cs typeface="Arial" panose="020B0604020202020204" pitchFamily="34" charset="0"/>
              </a:rPr>
            </a:b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26394" y="1675268"/>
            <a:ext cx="10608733" cy="360608"/>
          </a:xfrm>
        </p:spPr>
        <p:txBody>
          <a:bodyPr>
            <a:noAutofit/>
          </a:bodyPr>
          <a:lstStyle/>
          <a:p>
            <a:pPr marL="0" indent="0">
              <a:buNone/>
            </a:pPr>
            <a:r>
              <a:rPr lang="pt-BR" sz="2400" b="1" dirty="0">
                <a:latin typeface="Arial" panose="020B0604020202020204" pitchFamily="34" charset="0"/>
                <a:cs typeface="Arial" panose="020B0604020202020204" pitchFamily="34" charset="0"/>
              </a:rPr>
              <a:t>3 - Perecibilidade</a:t>
            </a:r>
          </a:p>
        </p:txBody>
      </p:sp>
      <p:sp>
        <p:nvSpPr>
          <p:cNvPr id="4" name="Espaço Reservado para Rodapé 3"/>
          <p:cNvSpPr>
            <a:spLocks noGrp="1"/>
          </p:cNvSpPr>
          <p:nvPr>
            <p:ph type="ftr" sz="quarter" idx="11"/>
          </p:nvPr>
        </p:nvSpPr>
        <p:spPr>
          <a:xfrm>
            <a:off x="0" y="6602658"/>
            <a:ext cx="4114800" cy="237633"/>
          </a:xfrm>
        </p:spPr>
        <p:txBody>
          <a:bodyPr/>
          <a:lstStyle/>
          <a:p>
            <a:r>
              <a:rPr lang="pt-BR" b="1" dirty="0" err="1">
                <a:solidFill>
                  <a:schemeClr val="tx1"/>
                </a:solidFill>
              </a:rPr>
              <a:t>Profr</a:t>
            </a:r>
            <a:r>
              <a:rPr lang="pt-BR" b="1" dirty="0">
                <a:solidFill>
                  <a:schemeClr val="tx1"/>
                </a:solidFill>
              </a:rPr>
              <a:t>.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54</a:t>
            </a:fld>
            <a:endParaRPr lang="pt-BR"/>
          </a:p>
        </p:txBody>
      </p:sp>
      <p:sp>
        <p:nvSpPr>
          <p:cNvPr id="6" name="Retângulo 5"/>
          <p:cNvSpPr/>
          <p:nvPr/>
        </p:nvSpPr>
        <p:spPr>
          <a:xfrm>
            <a:off x="838200" y="2423255"/>
            <a:ext cx="10083085" cy="1815882"/>
          </a:xfrm>
          <a:prstGeom prst="rect">
            <a:avLst/>
          </a:prstGeom>
        </p:spPr>
        <p:txBody>
          <a:bodyPr wrap="square">
            <a:spAutoFit/>
          </a:bodyPr>
          <a:lstStyle/>
          <a:p>
            <a:pPr marL="514350" indent="-514350" algn="just">
              <a:buFont typeface="Arial" charset="0"/>
              <a:buNone/>
              <a:defRPr/>
            </a:pPr>
            <a:r>
              <a:rPr lang="pt-BR" sz="2400" b="1" dirty="0"/>
              <a:t>				</a:t>
            </a:r>
            <a:r>
              <a:rPr lang="pt-BR" sz="2800" dirty="0">
                <a:latin typeface="Arial" panose="020B0604020202020204" pitchFamily="34" charset="0"/>
                <a:cs typeface="Arial" panose="020B0604020202020204" pitchFamily="34" charset="0"/>
              </a:rPr>
              <a:t>Quando o material permanente esta sujeito a modificações (química ou física) ou que se deteriora e perde sua característica normal de uso.</a:t>
            </a:r>
          </a:p>
          <a:p>
            <a:pPr algn="just">
              <a:buFont typeface="Arial" charset="0"/>
              <a:buNone/>
              <a:defRPr/>
            </a:pPr>
            <a:r>
              <a:rPr lang="pt-BR"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784147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33197"/>
            <a:ext cx="12192000" cy="1122375"/>
          </a:xfrm>
        </p:spPr>
        <p:txBody>
          <a:bodyPr>
            <a:noAutofit/>
          </a:bodyPr>
          <a:lstStyle/>
          <a:p>
            <a:r>
              <a:rPr lang="pt-BR" sz="1800" b="1" dirty="0">
                <a:solidFill>
                  <a:srgbClr val="FF0000"/>
                </a:solidFill>
                <a:latin typeface="Arial" panose="020B0604020202020204" pitchFamily="34" charset="0"/>
                <a:cs typeface="Arial" panose="020B0604020202020204" pitchFamily="34" charset="0"/>
              </a:rPr>
              <a:t>                                                                                                              INCORPORAÇÃO, AVALIAÇÃO E BAIXA</a:t>
            </a:r>
            <a:br>
              <a:rPr lang="pt-BR" sz="1800" b="1" dirty="0">
                <a:solidFill>
                  <a:srgbClr val="FF0000"/>
                </a:solidFill>
                <a:latin typeface="Arial" panose="020B0604020202020204" pitchFamily="34" charset="0"/>
                <a:cs typeface="Arial" panose="020B0604020202020204" pitchFamily="34" charset="0"/>
              </a:rPr>
            </a:br>
            <a:br>
              <a:rPr lang="pt-BR" sz="1400" b="1" dirty="0">
                <a:solidFill>
                  <a:srgbClr val="FF0000"/>
                </a:solidFill>
                <a:latin typeface="Arial" panose="020B0604020202020204" pitchFamily="34" charset="0"/>
                <a:cs typeface="Arial" panose="020B0604020202020204" pitchFamily="34" charset="0"/>
              </a:rPr>
            </a:br>
            <a:r>
              <a:rPr lang="pt-BR" sz="2800" b="1" dirty="0">
                <a:solidFill>
                  <a:srgbClr val="FF0000"/>
                </a:solidFill>
                <a:latin typeface="Arial" panose="020B0604020202020204" pitchFamily="34" charset="0"/>
                <a:cs typeface="Arial" panose="020B0604020202020204" pitchFamily="34" charset="0"/>
              </a:rPr>
              <a:t>         </a:t>
            </a:r>
            <a:r>
              <a:rPr lang="pt-BR" sz="2800" b="1" dirty="0">
                <a:solidFill>
                  <a:schemeClr val="accent2">
                    <a:lumMod val="75000"/>
                  </a:schemeClr>
                </a:solidFill>
                <a:latin typeface="Arial" panose="020B0604020202020204" pitchFamily="34" charset="0"/>
                <a:cs typeface="Arial" panose="020B0604020202020204" pitchFamily="34" charset="0"/>
              </a:rPr>
              <a:t>3 - Avaliação dos Bens Públicos: </a:t>
            </a:r>
            <a:r>
              <a:rPr lang="pt-BR" sz="2800" b="1" dirty="0">
                <a:latin typeface="Arial" panose="020B0604020202020204" pitchFamily="34" charset="0"/>
                <a:cs typeface="Arial" panose="020B0604020202020204" pitchFamily="34" charset="0"/>
              </a:rPr>
              <a:t>Fatores Excludentes</a:t>
            </a:r>
            <a:br>
              <a:rPr lang="pt-BR" sz="2800" b="1" dirty="0">
                <a:latin typeface="Arial" panose="020B0604020202020204" pitchFamily="34" charset="0"/>
                <a:cs typeface="Arial" panose="020B0604020202020204" pitchFamily="34" charset="0"/>
              </a:rPr>
            </a:br>
            <a:endParaRPr lang="pt-BR" sz="28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26394" y="1990156"/>
            <a:ext cx="10608733" cy="45719"/>
          </a:xfrm>
        </p:spPr>
        <p:txBody>
          <a:bodyPr>
            <a:noAutofit/>
          </a:bodyPr>
          <a:lstStyle/>
          <a:p>
            <a:pPr marL="0" indent="0">
              <a:buNone/>
            </a:pPr>
            <a:r>
              <a:rPr lang="pt-BR" b="1" dirty="0">
                <a:latin typeface="Arial" panose="020B0604020202020204" pitchFamily="34" charset="0"/>
                <a:cs typeface="Arial" panose="020B0604020202020204" pitchFamily="34" charset="0"/>
              </a:rPr>
              <a:t>4 - Incorporabilidade</a:t>
            </a:r>
          </a:p>
        </p:txBody>
      </p:sp>
      <p:sp>
        <p:nvSpPr>
          <p:cNvPr id="4" name="Espaço Reservado para Rodapé 3"/>
          <p:cNvSpPr>
            <a:spLocks noGrp="1"/>
          </p:cNvSpPr>
          <p:nvPr>
            <p:ph type="ftr" sz="quarter" idx="11"/>
          </p:nvPr>
        </p:nvSpPr>
        <p:spPr/>
        <p:txBody>
          <a:bodyPr/>
          <a:lstStyle/>
          <a:p>
            <a:r>
              <a:rPr lang="pt-BR" dirty="0"/>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55</a:t>
            </a:fld>
            <a:endParaRPr lang="pt-BR"/>
          </a:p>
        </p:txBody>
      </p:sp>
      <p:sp>
        <p:nvSpPr>
          <p:cNvPr id="6" name="Retângulo 5"/>
          <p:cNvSpPr/>
          <p:nvPr/>
        </p:nvSpPr>
        <p:spPr>
          <a:xfrm>
            <a:off x="231820" y="2691685"/>
            <a:ext cx="11203307" cy="1412780"/>
          </a:xfrm>
          <a:prstGeom prst="rect">
            <a:avLst/>
          </a:prstGeom>
        </p:spPr>
        <p:txBody>
          <a:bodyPr wrap="square">
            <a:spAutoFit/>
          </a:bodyPr>
          <a:lstStyle/>
          <a:p>
            <a:pPr marL="514350" indent="-514350" algn="just"/>
            <a:r>
              <a:rPr lang="pt-BR" sz="2400" b="1" dirty="0"/>
              <a:t>				</a:t>
            </a:r>
            <a:r>
              <a:rPr lang="pt-BR" sz="2800" dirty="0">
                <a:latin typeface="Arial" panose="020B0604020202020204" pitchFamily="34" charset="0"/>
                <a:cs typeface="Arial" panose="020B0604020202020204" pitchFamily="34" charset="0"/>
              </a:rPr>
              <a:t>Quando o material permanente é destinado a incorporação a outro bem, o qual não pode ser retirado sem prejuízo das características do principal, e</a:t>
            </a:r>
          </a:p>
        </p:txBody>
      </p:sp>
    </p:spTree>
    <p:extLst>
      <p:ext uri="{BB962C8B-B14F-4D97-AF65-F5344CB8AC3E}">
        <p14:creationId xmlns:p14="http://schemas.microsoft.com/office/powerpoint/2010/main" val="11728600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670715"/>
            <a:ext cx="12192000" cy="1004553"/>
          </a:xfrm>
        </p:spPr>
        <p:txBody>
          <a:bodyPr>
            <a:normAutofit fontScale="90000"/>
          </a:bodyPr>
          <a:lstStyle/>
          <a:p>
            <a:br>
              <a:rPr lang="pt-BR" sz="2000" b="1" dirty="0">
                <a:latin typeface="Arial" panose="020B0604020202020204" pitchFamily="34" charset="0"/>
                <a:cs typeface="Arial" panose="020B0604020202020204" pitchFamily="34" charset="0"/>
              </a:rPr>
            </a:br>
            <a:r>
              <a:rPr lang="pt-BR" sz="2000" b="1" dirty="0">
                <a:latin typeface="Arial" panose="020B0604020202020204" pitchFamily="34" charset="0"/>
                <a:cs typeface="Arial" panose="020B0604020202020204" pitchFamily="34" charset="0"/>
              </a:rPr>
              <a:t>                                                                                                                              </a:t>
            </a:r>
            <a:r>
              <a:rPr lang="pt-BR" sz="1400" b="1" dirty="0">
                <a:solidFill>
                  <a:srgbClr val="FF0000"/>
                </a:solidFill>
                <a:latin typeface="Arial" panose="020B0604020202020204" pitchFamily="34" charset="0"/>
                <a:cs typeface="Arial" panose="020B0604020202020204" pitchFamily="34" charset="0"/>
              </a:rPr>
              <a:t>INCORPORAÇÃO, AVALIAÇÃO E BAIXA</a:t>
            </a:r>
            <a:br>
              <a:rPr lang="pt-BR" sz="1400" b="1" dirty="0">
                <a:solidFill>
                  <a:srgbClr val="FF0000"/>
                </a:solidFill>
                <a:latin typeface="Arial" panose="020B0604020202020204" pitchFamily="34" charset="0"/>
                <a:cs typeface="Arial" panose="020B0604020202020204" pitchFamily="34" charset="0"/>
              </a:rPr>
            </a:br>
            <a:br>
              <a:rPr lang="pt-BR" sz="1400" b="1" dirty="0">
                <a:solidFill>
                  <a:srgbClr val="FF0000"/>
                </a:solidFill>
                <a:latin typeface="Arial" panose="020B0604020202020204" pitchFamily="34" charset="0"/>
                <a:cs typeface="Arial" panose="020B0604020202020204" pitchFamily="34" charset="0"/>
              </a:rPr>
            </a:br>
            <a:r>
              <a:rPr lang="pt-BR" sz="2000" b="1" dirty="0">
                <a:solidFill>
                  <a:schemeClr val="accent2">
                    <a:lumMod val="75000"/>
                  </a:schemeClr>
                </a:solidFill>
                <a:latin typeface="Arial" panose="020B0604020202020204" pitchFamily="34" charset="0"/>
                <a:cs typeface="Arial" panose="020B0604020202020204" pitchFamily="34" charset="0"/>
              </a:rPr>
              <a:t>        </a:t>
            </a:r>
            <a:r>
              <a:rPr lang="pt-BR" sz="2700" b="1" dirty="0">
                <a:solidFill>
                  <a:schemeClr val="accent2">
                    <a:lumMod val="75000"/>
                  </a:schemeClr>
                </a:solidFill>
                <a:latin typeface="Arial" panose="020B0604020202020204" pitchFamily="34" charset="0"/>
                <a:cs typeface="Arial" panose="020B0604020202020204" pitchFamily="34" charset="0"/>
              </a:rPr>
              <a:t>   3 -  Avaliação dos Bens Públicos:</a:t>
            </a:r>
            <a:r>
              <a:rPr lang="pt-BR" sz="3100" b="1" dirty="0">
                <a:solidFill>
                  <a:schemeClr val="accent2">
                    <a:lumMod val="75000"/>
                  </a:schemeClr>
                </a:solidFill>
                <a:latin typeface="Arial" panose="020B0604020202020204" pitchFamily="34" charset="0"/>
                <a:cs typeface="Arial" panose="020B0604020202020204" pitchFamily="34" charset="0"/>
              </a:rPr>
              <a:t> </a:t>
            </a:r>
            <a:r>
              <a:rPr lang="pt-BR" sz="3100" b="1" dirty="0">
                <a:latin typeface="Arial" panose="020B0604020202020204" pitchFamily="34" charset="0"/>
                <a:cs typeface="Arial" panose="020B0604020202020204" pitchFamily="34" charset="0"/>
              </a:rPr>
              <a:t>Fatores Excludentes</a:t>
            </a:r>
            <a:br>
              <a:rPr lang="pt-BR" sz="3100" b="1" dirty="0">
                <a:latin typeface="Arial" panose="020B0604020202020204" pitchFamily="34" charset="0"/>
                <a:cs typeface="Arial" panose="020B0604020202020204" pitchFamily="34" charset="0"/>
              </a:rPr>
            </a:br>
            <a:endParaRPr lang="pt-BR" sz="31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91633" y="2062647"/>
            <a:ext cx="10608733" cy="360608"/>
          </a:xfrm>
        </p:spPr>
        <p:txBody>
          <a:bodyPr>
            <a:noAutofit/>
          </a:bodyPr>
          <a:lstStyle/>
          <a:p>
            <a:pPr marL="0" indent="0">
              <a:buNone/>
            </a:pPr>
            <a:r>
              <a:rPr lang="pt-BR" b="1" dirty="0">
                <a:latin typeface="Arial" panose="020B0604020202020204" pitchFamily="34" charset="0"/>
                <a:cs typeface="Arial" panose="020B0604020202020204" pitchFamily="34" charset="0"/>
              </a:rPr>
              <a:t>5  - Transformabilidade</a:t>
            </a:r>
          </a:p>
        </p:txBody>
      </p:sp>
      <p:sp>
        <p:nvSpPr>
          <p:cNvPr id="4" name="Espaço Reservado para Rodapé 3"/>
          <p:cNvSpPr>
            <a:spLocks noGrp="1"/>
          </p:cNvSpPr>
          <p:nvPr>
            <p:ph type="ftr" sz="quarter" idx="11"/>
          </p:nvPr>
        </p:nvSpPr>
        <p:spPr>
          <a:xfrm>
            <a:off x="110544" y="6553714"/>
            <a:ext cx="4114800" cy="365125"/>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56</a:t>
            </a:fld>
            <a:endParaRPr lang="pt-BR"/>
          </a:p>
        </p:txBody>
      </p:sp>
      <p:sp>
        <p:nvSpPr>
          <p:cNvPr id="6" name="Retângulo 5"/>
          <p:cNvSpPr/>
          <p:nvPr/>
        </p:nvSpPr>
        <p:spPr>
          <a:xfrm>
            <a:off x="361681" y="3337655"/>
            <a:ext cx="10083085" cy="954107"/>
          </a:xfrm>
          <a:prstGeom prst="rect">
            <a:avLst/>
          </a:prstGeom>
        </p:spPr>
        <p:txBody>
          <a:bodyPr wrap="square">
            <a:spAutoFit/>
          </a:bodyPr>
          <a:lstStyle/>
          <a:p>
            <a:pPr marL="514350" indent="-514350" algn="just"/>
            <a:r>
              <a:rPr lang="pt-BR" sz="2400" b="1" dirty="0"/>
              <a:t>				</a:t>
            </a:r>
            <a:r>
              <a:rPr lang="pt-BR" sz="2800" dirty="0">
                <a:latin typeface="Arial" panose="020B0604020202020204" pitchFamily="34" charset="0"/>
                <a:cs typeface="Arial" panose="020B0604020202020204" pitchFamily="34" charset="0"/>
              </a:rPr>
              <a:t>Quando o material permanente é adquirido para fim de transformação.</a:t>
            </a:r>
          </a:p>
        </p:txBody>
      </p:sp>
    </p:spTree>
    <p:extLst>
      <p:ext uri="{BB962C8B-B14F-4D97-AF65-F5344CB8AC3E}">
        <p14:creationId xmlns:p14="http://schemas.microsoft.com/office/powerpoint/2010/main" val="39433784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90561" y="878723"/>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3 -  Reavaliação dos Bens Públicos     </a:t>
            </a:r>
            <a:r>
              <a:rPr lang="pt-BR" sz="2400" b="1" dirty="0">
                <a:latin typeface="Arial" panose="020B0604020202020204" pitchFamily="34" charset="0"/>
                <a:cs typeface="Arial" panose="020B0604020202020204" pitchFamily="34" charset="0"/>
              </a:rPr>
              <a:t>-    Ativo Permanente</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57</a:t>
            </a:fld>
            <a:endParaRPr lang="pt-BR"/>
          </a:p>
        </p:txBody>
      </p:sp>
      <p:sp>
        <p:nvSpPr>
          <p:cNvPr id="6" name="Retângulo 5"/>
          <p:cNvSpPr/>
          <p:nvPr/>
        </p:nvSpPr>
        <p:spPr>
          <a:xfrm>
            <a:off x="790561" y="1675732"/>
            <a:ext cx="9908147" cy="3539430"/>
          </a:xfrm>
          <a:prstGeom prst="rect">
            <a:avLst/>
          </a:prstGeom>
        </p:spPr>
        <p:txBody>
          <a:bodyPr wrap="square">
            <a:spAutoFit/>
          </a:bodyPr>
          <a:lstStyle/>
          <a:p>
            <a:r>
              <a:rPr lang="pt-BR" sz="2800" dirty="0">
                <a:latin typeface="Arial" panose="020B0604020202020204" pitchFamily="34" charset="0"/>
                <a:cs typeface="Arial" panose="020B0604020202020204" pitchFamily="34" charset="0"/>
              </a:rPr>
              <a:t>-Reavaliados a cada 4 (quatro) anos e anualmente em casos de grande variação;</a:t>
            </a:r>
          </a:p>
          <a:p>
            <a:r>
              <a:rPr lang="pt-BR" sz="2800" dirty="0">
                <a:latin typeface="Arial" panose="020B0604020202020204" pitchFamily="34" charset="0"/>
                <a:cs typeface="Arial" panose="020B0604020202020204" pitchFamily="34" charset="0"/>
              </a:rPr>
              <a:t>-O ajuste ao valor reavaliado se dá pelo valor líquido do bem, isto é, deduzido da depreciação;</a:t>
            </a:r>
          </a:p>
          <a:p>
            <a:r>
              <a:rPr lang="pt-BR" sz="2800" dirty="0">
                <a:latin typeface="Arial" panose="020B0604020202020204" pitchFamily="34" charset="0"/>
                <a:cs typeface="Arial" panose="020B0604020202020204" pitchFamily="34" charset="0"/>
              </a:rPr>
              <a:t>-Sugere-se a reavaliação de todos os bens do ativo permanente de forma simultânea; </a:t>
            </a:r>
          </a:p>
          <a:p>
            <a:r>
              <a:rPr lang="pt-BR" sz="2800" dirty="0">
                <a:latin typeface="Arial" panose="020B0604020202020204" pitchFamily="34" charset="0"/>
                <a:cs typeface="Arial" panose="020B0604020202020204" pitchFamily="34" charset="0"/>
              </a:rPr>
              <a:t>-Sugere-se a constituição de uma equipe técnica capaz para a avaliação e emissão dos relatórios de suporte;</a:t>
            </a:r>
          </a:p>
        </p:txBody>
      </p:sp>
    </p:spTree>
    <p:extLst>
      <p:ext uri="{BB962C8B-B14F-4D97-AF65-F5344CB8AC3E}">
        <p14:creationId xmlns:p14="http://schemas.microsoft.com/office/powerpoint/2010/main" val="2745707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90561" y="878723"/>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3 -  </a:t>
            </a:r>
            <a:r>
              <a:rPr lang="pt-BR" sz="2400" b="1" dirty="0" err="1">
                <a:solidFill>
                  <a:schemeClr val="accent2">
                    <a:lumMod val="75000"/>
                  </a:schemeClr>
                </a:solidFill>
                <a:latin typeface="Arial" panose="020B0604020202020204" pitchFamily="34" charset="0"/>
                <a:cs typeface="Arial" panose="020B0604020202020204" pitchFamily="34" charset="0"/>
              </a:rPr>
              <a:t>Impairment</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58</a:t>
            </a:fld>
            <a:endParaRPr lang="pt-BR"/>
          </a:p>
        </p:txBody>
      </p:sp>
      <p:sp>
        <p:nvSpPr>
          <p:cNvPr id="7" name="Retângulo 6"/>
          <p:cNvSpPr/>
          <p:nvPr/>
        </p:nvSpPr>
        <p:spPr>
          <a:xfrm>
            <a:off x="739045" y="2027034"/>
            <a:ext cx="10761372" cy="3539430"/>
          </a:xfrm>
          <a:prstGeom prst="rect">
            <a:avLst/>
          </a:prstGeom>
        </p:spPr>
        <p:txBody>
          <a:bodyPr wrap="square">
            <a:spAutoFit/>
          </a:bodyPr>
          <a:lstStyle/>
          <a:p>
            <a:pPr algn="just"/>
            <a:r>
              <a:rPr lang="pt-BR" sz="2800" dirty="0">
                <a:latin typeface="Arial" panose="020B0604020202020204" pitchFamily="34" charset="0"/>
                <a:cs typeface="Arial" panose="020B0604020202020204" pitchFamily="34" charset="0"/>
              </a:rPr>
              <a:t> Empresas que caminham ao encontro da </a:t>
            </a:r>
            <a:r>
              <a:rPr lang="pt-BR" sz="2800" dirty="0">
                <a:latin typeface="Arial" panose="020B0604020202020204" pitchFamily="34" charset="0"/>
                <a:cs typeface="Arial" panose="020B0604020202020204" pitchFamily="34" charset="0"/>
                <a:hlinkClick r:id="rId3"/>
              </a:rPr>
              <a:t>Governança Corporativa</a:t>
            </a:r>
            <a:r>
              <a:rPr lang="pt-BR" sz="2800" dirty="0">
                <a:latin typeface="Arial" panose="020B0604020202020204" pitchFamily="34" charset="0"/>
                <a:cs typeface="Arial" panose="020B0604020202020204" pitchFamily="34" charset="0"/>
              </a:rPr>
              <a:t> devem, dentre tantas coisas, atentar-se para a adequação à </a:t>
            </a:r>
            <a:r>
              <a:rPr lang="pt-BR" sz="2800" dirty="0">
                <a:latin typeface="Arial" panose="020B0604020202020204" pitchFamily="34" charset="0"/>
                <a:cs typeface="Arial" panose="020B0604020202020204" pitchFamily="34" charset="0"/>
                <a:hlinkClick r:id="rId4"/>
              </a:rPr>
              <a:t>IFRS</a:t>
            </a:r>
            <a:r>
              <a:rPr lang="pt-BR" sz="2800" dirty="0">
                <a:latin typeface="Arial" panose="020B0604020202020204" pitchFamily="34" charset="0"/>
                <a:cs typeface="Arial" panose="020B0604020202020204" pitchFamily="34" charset="0"/>
              </a:rPr>
              <a:t> (</a:t>
            </a:r>
            <a:r>
              <a:rPr lang="pt-BR" sz="2800" dirty="0" err="1">
                <a:latin typeface="Arial" panose="020B0604020202020204" pitchFamily="34" charset="0"/>
                <a:cs typeface="Arial" panose="020B0604020202020204" pitchFamily="34" charset="0"/>
                <a:hlinkClick r:id="rId4"/>
              </a:rPr>
              <a:t>International</a:t>
            </a:r>
            <a:r>
              <a:rPr lang="pt-BR" sz="2800" dirty="0">
                <a:latin typeface="Arial" panose="020B0604020202020204" pitchFamily="34" charset="0"/>
                <a:cs typeface="Arial" panose="020B0604020202020204" pitchFamily="34" charset="0"/>
                <a:hlinkClick r:id="rId4"/>
              </a:rPr>
              <a:t> Financial </a:t>
            </a:r>
            <a:r>
              <a:rPr lang="pt-BR" sz="2800" dirty="0" err="1">
                <a:latin typeface="Arial" panose="020B0604020202020204" pitchFamily="34" charset="0"/>
                <a:cs typeface="Arial" panose="020B0604020202020204" pitchFamily="34" charset="0"/>
                <a:hlinkClick r:id="rId4"/>
              </a:rPr>
              <a:t>Reporting</a:t>
            </a:r>
            <a:r>
              <a:rPr lang="pt-BR" sz="2800" dirty="0">
                <a:latin typeface="Arial" panose="020B0604020202020204" pitchFamily="34" charset="0"/>
                <a:cs typeface="Arial" panose="020B0604020202020204" pitchFamily="34" charset="0"/>
                <a:hlinkClick r:id="rId4"/>
              </a:rPr>
              <a:t> Standards</a:t>
            </a:r>
            <a:r>
              <a:rPr lang="pt-BR" sz="2800" dirty="0">
                <a:latin typeface="Arial" panose="020B0604020202020204" pitchFamily="34" charset="0"/>
                <a:cs typeface="Arial" panose="020B0604020202020204" pitchFamily="34" charset="0"/>
              </a:rPr>
              <a:t>). Nesse contexto, no ano de 2007, com a</a:t>
            </a:r>
            <a:r>
              <a:rPr lang="pt-BR" sz="2800" b="1" dirty="0">
                <a:latin typeface="Arial" panose="020B0604020202020204" pitchFamily="34" charset="0"/>
                <a:cs typeface="Arial" panose="020B0604020202020204" pitchFamily="34" charset="0"/>
              </a:rPr>
              <a:t> Lei 11.638</a:t>
            </a:r>
            <a:r>
              <a:rPr lang="pt-BR" sz="2800" dirty="0">
                <a:latin typeface="Arial" panose="020B0604020202020204" pitchFamily="34" charset="0"/>
                <a:cs typeface="Arial" panose="020B0604020202020204" pitchFamily="34" charset="0"/>
              </a:rPr>
              <a:t>, passou a ser obrigatória, nas demonstrações financeiras anuais, a avaliação de ativos pelo seu valor recuperável. Utilizando o termo contábil, passou a existir a obrigatoriedade de realizar o </a:t>
            </a:r>
            <a:r>
              <a:rPr lang="pt-BR" sz="2800" b="1" dirty="0">
                <a:latin typeface="Arial" panose="020B0604020202020204" pitchFamily="34" charset="0"/>
                <a:cs typeface="Arial" panose="020B0604020202020204" pitchFamily="34" charset="0"/>
              </a:rPr>
              <a:t>Teste de </a:t>
            </a:r>
            <a:r>
              <a:rPr lang="pt-BR" sz="2800" b="1" dirty="0" err="1">
                <a:latin typeface="Arial" panose="020B0604020202020204" pitchFamily="34" charset="0"/>
                <a:cs typeface="Arial" panose="020B0604020202020204" pitchFamily="34" charset="0"/>
              </a:rPr>
              <a:t>Impairment</a:t>
            </a:r>
            <a:r>
              <a:rPr lang="pt-BR"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97125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85062FD-54C0-BC90-4E11-E17C6F7D1CA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5834F97-7783-6D96-9456-6396727D7FD5}"/>
              </a:ext>
            </a:extLst>
          </p:cNvPr>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a:extLst>
              <a:ext uri="{FF2B5EF4-FFF2-40B4-BE49-F238E27FC236}">
                <a16:creationId xmlns:a16="http://schemas.microsoft.com/office/drawing/2014/main" id="{71FD5791-DDDB-C0CF-C9CC-A9AA3CF4376C}"/>
              </a:ext>
            </a:extLst>
          </p:cNvPr>
          <p:cNvSpPr>
            <a:spLocks noGrp="1"/>
          </p:cNvSpPr>
          <p:nvPr>
            <p:ph idx="1"/>
          </p:nvPr>
        </p:nvSpPr>
        <p:spPr>
          <a:xfrm>
            <a:off x="790561" y="878723"/>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3 – Teste de </a:t>
            </a:r>
            <a:r>
              <a:rPr lang="pt-BR" sz="2400" b="1" dirty="0" err="1">
                <a:solidFill>
                  <a:schemeClr val="accent2">
                    <a:lumMod val="75000"/>
                  </a:schemeClr>
                </a:solidFill>
                <a:latin typeface="Arial" panose="020B0604020202020204" pitchFamily="34" charset="0"/>
                <a:cs typeface="Arial" panose="020B0604020202020204" pitchFamily="34" charset="0"/>
              </a:rPr>
              <a:t>Impairment</a:t>
            </a:r>
            <a:endParaRPr lang="pt-BR" sz="2000" dirty="0"/>
          </a:p>
        </p:txBody>
      </p:sp>
      <p:sp>
        <p:nvSpPr>
          <p:cNvPr id="4" name="Espaço Reservado para Rodapé 3">
            <a:extLst>
              <a:ext uri="{FF2B5EF4-FFF2-40B4-BE49-F238E27FC236}">
                <a16:creationId xmlns:a16="http://schemas.microsoft.com/office/drawing/2014/main" id="{348E49EB-9D07-A6F6-691F-9112A8B44EBC}"/>
              </a:ext>
            </a:extLst>
          </p:cNvPr>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a:extLst>
              <a:ext uri="{FF2B5EF4-FFF2-40B4-BE49-F238E27FC236}">
                <a16:creationId xmlns:a16="http://schemas.microsoft.com/office/drawing/2014/main" id="{7998C147-524C-A710-F0C5-7474475C9744}"/>
              </a:ext>
            </a:extLst>
          </p:cNvPr>
          <p:cNvSpPr>
            <a:spLocks noGrp="1"/>
          </p:cNvSpPr>
          <p:nvPr>
            <p:ph type="sldNum" sz="quarter" idx="12"/>
          </p:nvPr>
        </p:nvSpPr>
        <p:spPr/>
        <p:txBody>
          <a:bodyPr/>
          <a:lstStyle/>
          <a:p>
            <a:fld id="{F5EF8141-5781-4FD4-9552-C5D35CA5005E}" type="slidenum">
              <a:rPr lang="pt-BR" smtClean="0"/>
              <a:t>59</a:t>
            </a:fld>
            <a:endParaRPr lang="pt-BR"/>
          </a:p>
        </p:txBody>
      </p:sp>
      <p:sp>
        <p:nvSpPr>
          <p:cNvPr id="7" name="Retângulo 6">
            <a:extLst>
              <a:ext uri="{FF2B5EF4-FFF2-40B4-BE49-F238E27FC236}">
                <a16:creationId xmlns:a16="http://schemas.microsoft.com/office/drawing/2014/main" id="{0AF33FE6-6858-0C1E-3E80-F7DC5BE87895}"/>
              </a:ext>
            </a:extLst>
          </p:cNvPr>
          <p:cNvSpPr/>
          <p:nvPr/>
        </p:nvSpPr>
        <p:spPr>
          <a:xfrm>
            <a:off x="739045" y="2027034"/>
            <a:ext cx="10761372" cy="523220"/>
          </a:xfrm>
          <a:prstGeom prst="rect">
            <a:avLst/>
          </a:prstGeom>
        </p:spPr>
        <p:txBody>
          <a:bodyPr wrap="square">
            <a:spAutoFit/>
          </a:bodyPr>
          <a:lstStyle/>
          <a:p>
            <a:pPr algn="just"/>
            <a:r>
              <a:rPr lang="pt-BR" sz="2800" dirty="0">
                <a:latin typeface="Arial" panose="020B0604020202020204" pitchFamily="34" charset="0"/>
                <a:cs typeface="Arial" panose="020B0604020202020204" pitchFamily="34" charset="0"/>
              </a:rPr>
              <a:t> </a:t>
            </a:r>
          </a:p>
        </p:txBody>
      </p:sp>
      <p:sp>
        <p:nvSpPr>
          <p:cNvPr id="8" name="CaixaDeTexto 7">
            <a:extLst>
              <a:ext uri="{FF2B5EF4-FFF2-40B4-BE49-F238E27FC236}">
                <a16:creationId xmlns:a16="http://schemas.microsoft.com/office/drawing/2014/main" id="{D3904FFD-8BA4-C876-2AF6-0D5966377F3B}"/>
              </a:ext>
            </a:extLst>
          </p:cNvPr>
          <p:cNvSpPr txBox="1"/>
          <p:nvPr/>
        </p:nvSpPr>
        <p:spPr>
          <a:xfrm>
            <a:off x="888642" y="1329482"/>
            <a:ext cx="10951260" cy="4322145"/>
          </a:xfrm>
          <a:prstGeom prst="rect">
            <a:avLst/>
          </a:prstGeom>
          <a:noFill/>
        </p:spPr>
        <p:txBody>
          <a:bodyPr wrap="square">
            <a:spAutoFit/>
          </a:bodyPr>
          <a:lstStyle/>
          <a:p>
            <a:pPr algn="just">
              <a:lnSpc>
                <a:spcPct val="115000"/>
              </a:lnSpc>
              <a:spcAft>
                <a:spcPts val="1200"/>
              </a:spcAft>
            </a:pPr>
            <a:r>
              <a:rPr lang="pt-BR" sz="2800" kern="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	O teste de </a:t>
            </a:r>
            <a:r>
              <a:rPr lang="pt-BR" sz="2800" kern="0" dirty="0" err="1">
                <a:solidFill>
                  <a:srgbClr val="242424"/>
                </a:solidFill>
                <a:effectLst/>
                <a:latin typeface="Arial" panose="020B0604020202020204" pitchFamily="34" charset="0"/>
                <a:ea typeface="Times New Roman" panose="02020603050405020304" pitchFamily="18" charset="0"/>
                <a:cs typeface="Arial" panose="020B0604020202020204" pitchFamily="34" charset="0"/>
              </a:rPr>
              <a:t>impairment</a:t>
            </a:r>
            <a:r>
              <a:rPr lang="pt-BR" sz="2800" kern="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 deve ser realizado para identificar a perda de valor recuperável de um bem público. Caso o valor contábil exceda o valor recuperável, a diferença deve ser reconhecida como perda por </a:t>
            </a:r>
            <a:r>
              <a:rPr lang="pt-BR" sz="2800" kern="0" dirty="0" err="1">
                <a:solidFill>
                  <a:srgbClr val="242424"/>
                </a:solidFill>
                <a:effectLst/>
                <a:latin typeface="Arial" panose="020B0604020202020204" pitchFamily="34" charset="0"/>
                <a:ea typeface="Times New Roman" panose="02020603050405020304" pitchFamily="18" charset="0"/>
                <a:cs typeface="Arial" panose="020B0604020202020204" pitchFamily="34" charset="0"/>
              </a:rPr>
              <a:t>impairment</a:t>
            </a:r>
            <a:r>
              <a:rPr lang="pt-BR" sz="2800" kern="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a:t>
            </a:r>
            <a:endParaRPr lang="pt-BR" sz="28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15000"/>
              </a:lnSpc>
              <a:spcAft>
                <a:spcPts val="1200"/>
              </a:spcAft>
            </a:pPr>
            <a:r>
              <a:rPr lang="pt-BR" sz="2800" b="1" kern="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	Reversão do valor recuperável</a:t>
            </a:r>
            <a:r>
              <a:rPr lang="pt-BR" sz="2800" kern="0" dirty="0">
                <a:solidFill>
                  <a:srgbClr val="242424"/>
                </a:solidFill>
                <a:effectLst/>
                <a:latin typeface="Arial" panose="020B0604020202020204" pitchFamily="34" charset="0"/>
                <a:ea typeface="Times New Roman" panose="02020603050405020304" pitchFamily="18" charset="0"/>
                <a:cs typeface="Arial" panose="020B0604020202020204" pitchFamily="34" charset="0"/>
              </a:rPr>
              <a:t>: A reversão do valor recuperável deve ser registrada quando houver recuperação do valor do bem anteriormente reduzido por </a:t>
            </a:r>
            <a:r>
              <a:rPr lang="pt-BR" sz="2800" kern="0" dirty="0" err="1">
                <a:solidFill>
                  <a:srgbClr val="242424"/>
                </a:solidFill>
                <a:effectLst/>
                <a:latin typeface="Arial" panose="020B0604020202020204" pitchFamily="34" charset="0"/>
                <a:ea typeface="Times New Roman" panose="02020603050405020304" pitchFamily="18" charset="0"/>
                <a:cs typeface="Arial" panose="020B0604020202020204" pitchFamily="34" charset="0"/>
              </a:rPr>
              <a:t>impairment</a:t>
            </a:r>
            <a:endParaRPr lang="pt-BR" sz="2800" kern="100" dirty="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endParaRPr lang="pt-BR" sz="28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462306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283334"/>
          </a:xfrm>
        </p:spPr>
        <p:txBody>
          <a:bodyPr>
            <a:normAutofit fontScale="90000"/>
          </a:bodyPr>
          <a:lstStyle/>
          <a:p>
            <a:pPr algn="r"/>
            <a:r>
              <a:rPr lang="pt-BR" sz="1400" b="1" dirty="0">
                <a:solidFill>
                  <a:srgbClr val="FF0000"/>
                </a:solidFill>
                <a:latin typeface="Arial" panose="020B0604020202020204" pitchFamily="34" charset="0"/>
                <a:cs typeface="Arial" panose="020B0604020202020204" pitchFamily="34" charset="0"/>
              </a:rPr>
              <a:t>INCORPORAÇÃO , AVALIAÇÃO E BAIXA - Atualizado</a:t>
            </a:r>
          </a:p>
        </p:txBody>
      </p:sp>
      <p:sp>
        <p:nvSpPr>
          <p:cNvPr id="3" name="Espaço Reservado para Conteúdo 2"/>
          <p:cNvSpPr>
            <a:spLocks noGrp="1"/>
          </p:cNvSpPr>
          <p:nvPr>
            <p:ph idx="1"/>
          </p:nvPr>
        </p:nvSpPr>
        <p:spPr>
          <a:xfrm>
            <a:off x="838200" y="1146221"/>
            <a:ext cx="10608733" cy="4940590"/>
          </a:xfrm>
        </p:spPr>
        <p:txBody>
          <a:bodyPr>
            <a:normAutofit/>
          </a:bodyPr>
          <a:lstStyle/>
          <a:p>
            <a:pPr marL="457200" lvl="1" indent="0">
              <a:buNone/>
            </a:pPr>
            <a:r>
              <a:rPr lang="pt-BR" sz="2000" b="1" dirty="0">
                <a:latin typeface="Arial" panose="020B0604020202020204" pitchFamily="34" charset="0"/>
                <a:cs typeface="Arial" panose="020B0604020202020204" pitchFamily="34" charset="0"/>
              </a:rPr>
              <a:t>1- Incorporação </a:t>
            </a:r>
          </a:p>
          <a:p>
            <a:pPr marL="457200" lvl="1" indent="0">
              <a:buNone/>
            </a:pPr>
            <a:r>
              <a:rPr lang="pt-BR" sz="2000" dirty="0">
                <a:latin typeface="Arial" panose="020B0604020202020204" pitchFamily="34" charset="0"/>
                <a:cs typeface="Arial" panose="020B0604020202020204" pitchFamily="34" charset="0"/>
              </a:rPr>
              <a:t>a) Aquisição </a:t>
            </a:r>
          </a:p>
          <a:p>
            <a:pPr marL="457200" lvl="1" indent="0">
              <a:buNone/>
            </a:pPr>
            <a:r>
              <a:rPr lang="pt-BR" sz="2000" dirty="0">
                <a:latin typeface="Arial" panose="020B0604020202020204" pitchFamily="34" charset="0"/>
                <a:cs typeface="Arial" panose="020B0604020202020204" pitchFamily="34" charset="0"/>
              </a:rPr>
              <a:t>b) Doação </a:t>
            </a:r>
          </a:p>
          <a:p>
            <a:pPr marL="457200" lvl="1" indent="0">
              <a:buNone/>
            </a:pPr>
            <a:r>
              <a:rPr lang="pt-BR" sz="2000" dirty="0">
                <a:latin typeface="Arial" panose="020B0604020202020204" pitchFamily="34" charset="0"/>
                <a:cs typeface="Arial" panose="020B0604020202020204" pitchFamily="34" charset="0"/>
              </a:rPr>
              <a:t>c) Transferência </a:t>
            </a:r>
          </a:p>
          <a:p>
            <a:pPr marL="457200" lvl="1" indent="0">
              <a:buNone/>
            </a:pPr>
            <a:r>
              <a:rPr lang="pt-BR" sz="2000" dirty="0">
                <a:latin typeface="Arial" panose="020B0604020202020204" pitchFamily="34" charset="0"/>
                <a:cs typeface="Arial" panose="020B0604020202020204" pitchFamily="34" charset="0"/>
              </a:rPr>
              <a:t>d) Permuta</a:t>
            </a:r>
          </a:p>
          <a:p>
            <a:pPr marL="457200" lvl="1" indent="0">
              <a:buNone/>
            </a:pPr>
            <a:r>
              <a:rPr lang="pt-BR" sz="2000" dirty="0">
                <a:latin typeface="Arial" panose="020B0604020202020204" pitchFamily="34" charset="0"/>
                <a:cs typeface="Arial" panose="020B0604020202020204" pitchFamily="34" charset="0"/>
              </a:rPr>
              <a:t>e) Fabricação </a:t>
            </a:r>
          </a:p>
          <a:p>
            <a:pPr lvl="1"/>
            <a:endParaRPr lang="pt-BR" sz="2000" dirty="0">
              <a:latin typeface="Arial" panose="020B0604020202020204" pitchFamily="34" charset="0"/>
              <a:cs typeface="Arial" panose="020B0604020202020204" pitchFamily="34" charset="0"/>
            </a:endParaRPr>
          </a:p>
          <a:p>
            <a:pPr marL="457200" lvl="1" indent="0">
              <a:buNone/>
            </a:pPr>
            <a:r>
              <a:rPr lang="pt-BR" sz="2000" b="1" dirty="0">
                <a:latin typeface="Arial" panose="020B0604020202020204" pitchFamily="34" charset="0"/>
                <a:cs typeface="Arial" panose="020B0604020202020204" pitchFamily="34" charset="0"/>
              </a:rPr>
              <a:t>2- Desincorporação </a:t>
            </a:r>
          </a:p>
          <a:p>
            <a:pPr marL="457200" lvl="1" indent="0">
              <a:buNone/>
            </a:pPr>
            <a:r>
              <a:rPr lang="pt-BR" sz="2000" dirty="0">
                <a:latin typeface="Arial" panose="020B0604020202020204" pitchFamily="34" charset="0"/>
                <a:cs typeface="Arial" panose="020B0604020202020204" pitchFamily="34" charset="0"/>
              </a:rPr>
              <a:t>a) Inservível </a:t>
            </a:r>
          </a:p>
          <a:p>
            <a:pPr marL="457200" lvl="1" indent="0">
              <a:buNone/>
            </a:pPr>
            <a:r>
              <a:rPr lang="pt-BR" sz="2000" dirty="0">
                <a:latin typeface="Arial" panose="020B0604020202020204" pitchFamily="34" charset="0"/>
                <a:cs typeface="Arial" panose="020B0604020202020204" pitchFamily="34" charset="0"/>
              </a:rPr>
              <a:t>b) Furto </a:t>
            </a:r>
          </a:p>
          <a:p>
            <a:pPr marL="457200" lvl="1" indent="0">
              <a:buNone/>
            </a:pPr>
            <a:r>
              <a:rPr lang="pt-BR" sz="2000" dirty="0">
                <a:latin typeface="Arial" panose="020B0604020202020204" pitchFamily="34" charset="0"/>
                <a:cs typeface="Arial" panose="020B0604020202020204" pitchFamily="34" charset="0"/>
              </a:rPr>
              <a:t>c) Sinistro </a:t>
            </a:r>
          </a:p>
          <a:p>
            <a:pPr marL="457200" lvl="1" indent="0">
              <a:buNone/>
            </a:pPr>
            <a:r>
              <a:rPr lang="pt-BR" sz="2000" dirty="0">
                <a:latin typeface="Arial" panose="020B0604020202020204" pitchFamily="34" charset="0"/>
                <a:cs typeface="Arial" panose="020B0604020202020204" pitchFamily="34" charset="0"/>
              </a:rPr>
              <a:t>d) Doação </a:t>
            </a:r>
          </a:p>
          <a:p>
            <a:pPr marL="457200" lvl="1" indent="0">
              <a:buNone/>
            </a:pPr>
            <a:r>
              <a:rPr lang="pt-BR" sz="2000" dirty="0">
                <a:latin typeface="Arial" panose="020B0604020202020204" pitchFamily="34" charset="0"/>
                <a:cs typeface="Arial" panose="020B0604020202020204" pitchFamily="34" charset="0"/>
              </a:rPr>
              <a:t>e) Transferência </a:t>
            </a:r>
          </a:p>
          <a:p>
            <a:pPr lvl="1"/>
            <a:endParaRPr lang="pt-BR" sz="2000" b="1"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a:xfrm>
            <a:off x="0" y="6654174"/>
            <a:ext cx="4114800" cy="134602"/>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a:t>
            </a:fld>
            <a:endParaRPr lang="pt-BR"/>
          </a:p>
        </p:txBody>
      </p:sp>
    </p:spTree>
    <p:extLst>
      <p:ext uri="{BB962C8B-B14F-4D97-AF65-F5344CB8AC3E}">
        <p14:creationId xmlns:p14="http://schemas.microsoft.com/office/powerpoint/2010/main" val="11243970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90561" y="878723"/>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3 -  Reavaliação dos Bens Públicos     </a:t>
            </a:r>
            <a:r>
              <a:rPr lang="pt-BR" sz="2400" b="1" dirty="0">
                <a:latin typeface="Arial" panose="020B0604020202020204" pitchFamily="34" charset="0"/>
                <a:cs typeface="Arial" panose="020B0604020202020204" pitchFamily="34" charset="0"/>
              </a:rPr>
              <a:t>-    Registro Contábil</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60</a:t>
            </a:fld>
            <a:endParaRPr lang="pt-BR"/>
          </a:p>
        </p:txBody>
      </p:sp>
      <p:sp>
        <p:nvSpPr>
          <p:cNvPr id="7" name="Retângulo 6"/>
          <p:cNvSpPr/>
          <p:nvPr/>
        </p:nvSpPr>
        <p:spPr>
          <a:xfrm>
            <a:off x="739045" y="2027034"/>
            <a:ext cx="10761372" cy="523220"/>
          </a:xfrm>
          <a:prstGeom prst="rect">
            <a:avLst/>
          </a:prstGeom>
        </p:spPr>
        <p:txBody>
          <a:bodyPr wrap="square">
            <a:spAutoFit/>
          </a:bodyPr>
          <a:lstStyle/>
          <a:p>
            <a:pPr algn="just"/>
            <a:r>
              <a:rPr lang="pt-BR" sz="2800" dirty="0">
                <a:latin typeface="Arial" panose="020B0604020202020204" pitchFamily="34" charset="0"/>
                <a:cs typeface="Arial" panose="020B0604020202020204" pitchFamily="34" charset="0"/>
              </a:rPr>
              <a:t> </a:t>
            </a:r>
          </a:p>
        </p:txBody>
      </p:sp>
      <p:sp>
        <p:nvSpPr>
          <p:cNvPr id="6" name="Retângulo 5"/>
          <p:cNvSpPr/>
          <p:nvPr/>
        </p:nvSpPr>
        <p:spPr>
          <a:xfrm>
            <a:off x="610257" y="1596146"/>
            <a:ext cx="10001935" cy="1384995"/>
          </a:xfrm>
          <a:prstGeom prst="rect">
            <a:avLst/>
          </a:prstGeom>
        </p:spPr>
        <p:txBody>
          <a:bodyPr wrap="square">
            <a:spAutoFit/>
          </a:bodyPr>
          <a:lstStyle/>
          <a:p>
            <a:endParaRPr lang="pt-BR" sz="2800" dirty="0">
              <a:latin typeface="Arial" panose="020B0604020202020204" pitchFamily="34" charset="0"/>
              <a:cs typeface="Arial" panose="020B0604020202020204" pitchFamily="34" charset="0"/>
            </a:endParaRPr>
          </a:p>
          <a:p>
            <a:r>
              <a:rPr lang="pt-BR" sz="2800" dirty="0">
                <a:latin typeface="Arial" panose="020B0604020202020204" pitchFamily="34" charset="0"/>
                <a:cs typeface="Arial" panose="020B0604020202020204" pitchFamily="34" charset="0"/>
              </a:rPr>
              <a:t> 	As variações da reavaliação deverá se dar diretamente no resultado patrimonial do período.</a:t>
            </a:r>
          </a:p>
        </p:txBody>
      </p:sp>
    </p:spTree>
    <p:extLst>
      <p:ext uri="{BB962C8B-B14F-4D97-AF65-F5344CB8AC3E}">
        <p14:creationId xmlns:p14="http://schemas.microsoft.com/office/powerpoint/2010/main" val="40133125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80664" y="1236373"/>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Depreciação</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61</a:t>
            </a:fld>
            <a:endParaRPr lang="pt-BR"/>
          </a:p>
        </p:txBody>
      </p:sp>
      <p:sp>
        <p:nvSpPr>
          <p:cNvPr id="7" name="Retângulo 6"/>
          <p:cNvSpPr/>
          <p:nvPr/>
        </p:nvSpPr>
        <p:spPr>
          <a:xfrm>
            <a:off x="914400" y="2696879"/>
            <a:ext cx="10650828" cy="138499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r>
              <a:rPr lang="pt-BR" sz="2800" dirty="0">
                <a:latin typeface="Arial" panose="020B0604020202020204" pitchFamily="34" charset="0"/>
                <a:cs typeface="Arial" panose="020B0604020202020204" pitchFamily="34" charset="0"/>
              </a:rPr>
              <a:t>Diminuição do valor dos bens tangíveis por desgastes, ações da natureza, perda de utilidade por uso ou obsolescência. É calculado e controlado por item. </a:t>
            </a:r>
          </a:p>
        </p:txBody>
      </p:sp>
    </p:spTree>
    <p:extLst>
      <p:ext uri="{BB962C8B-B14F-4D97-AF65-F5344CB8AC3E}">
        <p14:creationId xmlns:p14="http://schemas.microsoft.com/office/powerpoint/2010/main" val="22968065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80664" y="1236373"/>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62</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888642" y="2530446"/>
            <a:ext cx="10200068" cy="1384995"/>
          </a:xfrm>
          <a:prstGeom prst="rect">
            <a:avLst/>
          </a:prstGeom>
        </p:spPr>
        <p:txBody>
          <a:bodyPr wrap="square">
            <a:spAutoFit/>
          </a:bodyPr>
          <a:lstStyle/>
          <a:p>
            <a:pPr marL="457200" indent="-457200">
              <a:buFont typeface="Arial" panose="020B0604020202020204" pitchFamily="34" charset="0"/>
              <a:buChar char="•"/>
            </a:pPr>
            <a:r>
              <a:rPr lang="pt-BR" sz="2800" dirty="0">
                <a:latin typeface="Arial" panose="020B0604020202020204" pitchFamily="34" charset="0"/>
                <a:cs typeface="Arial" panose="020B0604020202020204" pitchFamily="34" charset="0"/>
              </a:rPr>
              <a:t>1 - Quotas Constantes </a:t>
            </a:r>
          </a:p>
          <a:p>
            <a:pPr marL="457200" indent="-457200">
              <a:buFont typeface="Arial" panose="020B0604020202020204" pitchFamily="34" charset="0"/>
              <a:buChar char="•"/>
            </a:pPr>
            <a:r>
              <a:rPr lang="pt-BR" sz="2800" dirty="0">
                <a:latin typeface="Arial" panose="020B0604020202020204" pitchFamily="34" charset="0"/>
                <a:cs typeface="Arial" panose="020B0604020202020204" pitchFamily="34" charset="0"/>
              </a:rPr>
              <a:t>2 - Soma dos Dígitos </a:t>
            </a:r>
          </a:p>
          <a:p>
            <a:pPr marL="457200" indent="-457200">
              <a:buFont typeface="Arial" panose="020B0604020202020204" pitchFamily="34" charset="0"/>
              <a:buChar char="•"/>
            </a:pPr>
            <a:r>
              <a:rPr lang="pt-BR" sz="2800" dirty="0">
                <a:latin typeface="Arial" panose="020B0604020202020204" pitchFamily="34" charset="0"/>
                <a:cs typeface="Arial" panose="020B0604020202020204" pitchFamily="34" charset="0"/>
              </a:rPr>
              <a:t>3 - Unidade Produzida</a:t>
            </a:r>
          </a:p>
        </p:txBody>
      </p:sp>
    </p:spTree>
    <p:extLst>
      <p:ext uri="{BB962C8B-B14F-4D97-AF65-F5344CB8AC3E}">
        <p14:creationId xmlns:p14="http://schemas.microsoft.com/office/powerpoint/2010/main" val="8505505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80664" y="1236373"/>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 – Quotas Constantes</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63</a:t>
            </a:fld>
            <a:endParaRPr lang="pt-BR"/>
          </a:p>
        </p:txBody>
      </p:sp>
      <p:sp>
        <p:nvSpPr>
          <p:cNvPr id="7" name="Retângulo 6"/>
          <p:cNvSpPr/>
          <p:nvPr/>
        </p:nvSpPr>
        <p:spPr>
          <a:xfrm>
            <a:off x="1107583" y="2644170"/>
            <a:ext cx="10650828" cy="138499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r>
              <a:rPr lang="pt-BR" sz="2800" dirty="0">
                <a:latin typeface="Arial" panose="020B0604020202020204" pitchFamily="34" charset="0"/>
                <a:cs typeface="Arial" panose="020B0604020202020204" pitchFamily="34" charset="0"/>
              </a:rPr>
              <a:t>Mais utilizado, seu cálculo é bastante simples e considera o prazo de vida útil do bem a ser depreciado, pelo valor líquido do montante residual.</a:t>
            </a:r>
          </a:p>
        </p:txBody>
      </p:sp>
      <p:sp>
        <p:nvSpPr>
          <p:cNvPr id="6" name="Retângulo 5"/>
          <p:cNvSpPr/>
          <p:nvPr/>
        </p:nvSpPr>
        <p:spPr>
          <a:xfrm>
            <a:off x="888642" y="2530446"/>
            <a:ext cx="10200068" cy="523220"/>
          </a:xfrm>
          <a:prstGeom prst="rect">
            <a:avLst/>
          </a:prstGeom>
        </p:spPr>
        <p:txBody>
          <a:bodyPr wrap="square">
            <a:spAutoFit/>
          </a:bodyPr>
          <a:lstStyle/>
          <a:p>
            <a:pPr marL="457200" indent="-457200" algn="just">
              <a:buFont typeface="Arial" panose="020B0604020202020204" pitchFamily="34" charset="0"/>
              <a:buChar char="•"/>
            </a:pP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5715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73846" y="389678"/>
            <a:ext cx="10379954"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80663" y="831606"/>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 – Quotas Constantes</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64</a:t>
            </a:fld>
            <a:endParaRPr lang="pt-BR"/>
          </a:p>
        </p:txBody>
      </p:sp>
      <p:sp>
        <p:nvSpPr>
          <p:cNvPr id="7" name="Retângulo 6"/>
          <p:cNvSpPr/>
          <p:nvPr/>
        </p:nvSpPr>
        <p:spPr>
          <a:xfrm>
            <a:off x="1326523" y="1687132"/>
            <a:ext cx="10431887"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graphicFrame>
        <p:nvGraphicFramePr>
          <p:cNvPr id="8" name="Tabela 7"/>
          <p:cNvGraphicFramePr>
            <a:graphicFrameLocks noGrp="1"/>
          </p:cNvGraphicFramePr>
          <p:nvPr>
            <p:extLst>
              <p:ext uri="{D42A27DB-BD31-4B8C-83A1-F6EECF244321}">
                <p14:modId xmlns:p14="http://schemas.microsoft.com/office/powerpoint/2010/main" val="1880262213"/>
              </p:ext>
            </p:extLst>
          </p:nvPr>
        </p:nvGraphicFramePr>
        <p:xfrm>
          <a:off x="482601" y="1243547"/>
          <a:ext cx="10871199" cy="5172550"/>
        </p:xfrm>
        <a:graphic>
          <a:graphicData uri="http://schemas.openxmlformats.org/drawingml/2006/table">
            <a:tbl>
              <a:tblPr firstRow="1" bandRow="1">
                <a:tableStyleId>{5C22544A-7EE6-4342-B048-85BDC9FD1C3A}</a:tableStyleId>
              </a:tblPr>
              <a:tblGrid>
                <a:gridCol w="870365">
                  <a:extLst>
                    <a:ext uri="{9D8B030D-6E8A-4147-A177-3AD203B41FA5}">
                      <a16:colId xmlns:a16="http://schemas.microsoft.com/office/drawing/2014/main" val="20000"/>
                    </a:ext>
                  </a:extLst>
                </a:gridCol>
                <a:gridCol w="6377101">
                  <a:extLst>
                    <a:ext uri="{9D8B030D-6E8A-4147-A177-3AD203B41FA5}">
                      <a16:colId xmlns:a16="http://schemas.microsoft.com/office/drawing/2014/main" val="20001"/>
                    </a:ext>
                  </a:extLst>
                </a:gridCol>
                <a:gridCol w="3623733">
                  <a:extLst>
                    <a:ext uri="{9D8B030D-6E8A-4147-A177-3AD203B41FA5}">
                      <a16:colId xmlns:a16="http://schemas.microsoft.com/office/drawing/2014/main" val="20002"/>
                    </a:ext>
                  </a:extLst>
                </a:gridCol>
              </a:tblGrid>
              <a:tr h="517255">
                <a:tc>
                  <a:txBody>
                    <a:bodyPr/>
                    <a:lstStyle/>
                    <a:p>
                      <a:endParaRPr lang="pt-BR" dirty="0"/>
                    </a:p>
                  </a:txBody>
                  <a:tcPr/>
                </a:tc>
                <a:tc>
                  <a:txBody>
                    <a:bodyPr/>
                    <a:lstStyle/>
                    <a:p>
                      <a:r>
                        <a:rPr lang="pt-BR" dirty="0">
                          <a:solidFill>
                            <a:schemeClr val="tx1"/>
                          </a:solidFill>
                        </a:rPr>
                        <a:t>DEPRECIAÇÃO</a:t>
                      </a:r>
                    </a:p>
                  </a:txBody>
                  <a:tcPr/>
                </a:tc>
                <a:tc>
                  <a:txBody>
                    <a:bodyPr/>
                    <a:lstStyle/>
                    <a:p>
                      <a:endParaRPr lang="pt-BR" dirty="0"/>
                    </a:p>
                  </a:txBody>
                  <a:tcPr/>
                </a:tc>
                <a:extLst>
                  <a:ext uri="{0D108BD9-81ED-4DB2-BD59-A6C34878D82A}">
                    <a16:rowId xmlns:a16="http://schemas.microsoft.com/office/drawing/2014/main" val="10000"/>
                  </a:ext>
                </a:extLst>
              </a:tr>
              <a:tr h="517255">
                <a:tc>
                  <a:txBody>
                    <a:bodyPr/>
                    <a:lstStyle/>
                    <a:p>
                      <a:pPr algn="ctr"/>
                      <a:endParaRPr lang="pt-BR" b="1" dirty="0"/>
                    </a:p>
                  </a:txBody>
                  <a:tcPr/>
                </a:tc>
                <a:tc>
                  <a:txBody>
                    <a:bodyPr/>
                    <a:lstStyle/>
                    <a:p>
                      <a:r>
                        <a:rPr lang="pt-BR" dirty="0"/>
                        <a:t>Máquinas, Utensílios e Equipamentos </a:t>
                      </a:r>
                    </a:p>
                  </a:txBody>
                  <a:tcPr/>
                </a:tc>
                <a:tc>
                  <a:txBody>
                    <a:bodyPr/>
                    <a:lstStyle/>
                    <a:p>
                      <a:endParaRPr lang="pt-BR" dirty="0"/>
                    </a:p>
                  </a:txBody>
                  <a:tcPr/>
                </a:tc>
                <a:extLst>
                  <a:ext uri="{0D108BD9-81ED-4DB2-BD59-A6C34878D82A}">
                    <a16:rowId xmlns:a16="http://schemas.microsoft.com/office/drawing/2014/main" val="10001"/>
                  </a:ext>
                </a:extLst>
              </a:tr>
              <a:tr h="517255">
                <a:tc>
                  <a:txBody>
                    <a:bodyPr/>
                    <a:lstStyle/>
                    <a:p>
                      <a:pPr algn="ctr"/>
                      <a:endParaRPr lang="pt-BR" b="1" dirty="0"/>
                    </a:p>
                  </a:txBody>
                  <a:tcPr/>
                </a:tc>
                <a:tc>
                  <a:txBody>
                    <a:bodyPr/>
                    <a:lstStyle/>
                    <a:p>
                      <a:pPr algn="ctr"/>
                      <a:r>
                        <a:rPr lang="pt-BR" b="1" dirty="0"/>
                        <a:t>COMPOSIÇÃO</a:t>
                      </a:r>
                      <a:r>
                        <a:rPr lang="pt-BR" b="1" baseline="0" dirty="0"/>
                        <a:t> DO VALOR</a:t>
                      </a:r>
                      <a:endParaRPr lang="pt-BR" b="1" dirty="0"/>
                    </a:p>
                  </a:txBody>
                  <a:tcPr/>
                </a:tc>
                <a:tc>
                  <a:txBody>
                    <a:bodyPr/>
                    <a:lstStyle/>
                    <a:p>
                      <a:endParaRPr lang="pt-BR"/>
                    </a:p>
                  </a:txBody>
                  <a:tcPr/>
                </a:tc>
                <a:extLst>
                  <a:ext uri="{0D108BD9-81ED-4DB2-BD59-A6C34878D82A}">
                    <a16:rowId xmlns:a16="http://schemas.microsoft.com/office/drawing/2014/main" val="10002"/>
                  </a:ext>
                </a:extLst>
              </a:tr>
              <a:tr h="517255">
                <a:tc>
                  <a:txBody>
                    <a:bodyPr/>
                    <a:lstStyle/>
                    <a:p>
                      <a:pPr algn="ctr"/>
                      <a:r>
                        <a:rPr lang="pt-BR" b="1" dirty="0"/>
                        <a:t>+</a:t>
                      </a:r>
                    </a:p>
                  </a:txBody>
                  <a:tcPr/>
                </a:tc>
                <a:tc>
                  <a:txBody>
                    <a:bodyPr/>
                    <a:lstStyle/>
                    <a:p>
                      <a:r>
                        <a:rPr lang="pt-BR" dirty="0"/>
                        <a:t>Valor Contábil </a:t>
                      </a:r>
                    </a:p>
                  </a:txBody>
                  <a:tcPr/>
                </a:tc>
                <a:tc>
                  <a:txBody>
                    <a:bodyPr/>
                    <a:lstStyle/>
                    <a:p>
                      <a:pPr algn="r"/>
                      <a:r>
                        <a:rPr lang="pt-BR" dirty="0"/>
                        <a:t>15.000,00</a:t>
                      </a:r>
                    </a:p>
                  </a:txBody>
                  <a:tcPr/>
                </a:tc>
                <a:extLst>
                  <a:ext uri="{0D108BD9-81ED-4DB2-BD59-A6C34878D82A}">
                    <a16:rowId xmlns:a16="http://schemas.microsoft.com/office/drawing/2014/main" val="10003"/>
                  </a:ext>
                </a:extLst>
              </a:tr>
              <a:tr h="517255">
                <a:tc>
                  <a:txBody>
                    <a:bodyPr/>
                    <a:lstStyle/>
                    <a:p>
                      <a:pPr algn="ctr"/>
                      <a:r>
                        <a:rPr lang="pt-BR" b="1" dirty="0"/>
                        <a:t>-</a:t>
                      </a:r>
                    </a:p>
                  </a:txBody>
                  <a:tcPr/>
                </a:tc>
                <a:tc>
                  <a:txBody>
                    <a:bodyPr/>
                    <a:lstStyle/>
                    <a:p>
                      <a:r>
                        <a:rPr lang="pt-BR" dirty="0"/>
                        <a:t>Valor Residual</a:t>
                      </a:r>
                      <a:r>
                        <a:rPr lang="pt-BR" baseline="0" dirty="0"/>
                        <a:t> (10%)</a:t>
                      </a:r>
                      <a:endParaRPr lang="pt-BR" dirty="0"/>
                    </a:p>
                  </a:txBody>
                  <a:tcPr/>
                </a:tc>
                <a:tc>
                  <a:txBody>
                    <a:bodyPr/>
                    <a:lstStyle/>
                    <a:p>
                      <a:pPr algn="r"/>
                      <a:r>
                        <a:rPr lang="pt-BR" dirty="0"/>
                        <a:t>1.500,00</a:t>
                      </a:r>
                    </a:p>
                  </a:txBody>
                  <a:tcPr/>
                </a:tc>
                <a:extLst>
                  <a:ext uri="{0D108BD9-81ED-4DB2-BD59-A6C34878D82A}">
                    <a16:rowId xmlns:a16="http://schemas.microsoft.com/office/drawing/2014/main" val="10004"/>
                  </a:ext>
                </a:extLst>
              </a:tr>
              <a:tr h="517255">
                <a:tc>
                  <a:txBody>
                    <a:bodyPr/>
                    <a:lstStyle/>
                    <a:p>
                      <a:pPr algn="ctr"/>
                      <a:r>
                        <a:rPr lang="pt-BR" b="1" dirty="0"/>
                        <a:t>=</a:t>
                      </a:r>
                    </a:p>
                  </a:txBody>
                  <a:tcPr/>
                </a:tc>
                <a:tc>
                  <a:txBody>
                    <a:bodyPr/>
                    <a:lstStyle/>
                    <a:p>
                      <a:r>
                        <a:rPr lang="pt-BR" dirty="0"/>
                        <a:t>Valor</a:t>
                      </a:r>
                      <a:r>
                        <a:rPr lang="pt-BR" baseline="0" dirty="0"/>
                        <a:t> Base de Depreciação</a:t>
                      </a:r>
                      <a:endParaRPr lang="pt-BR" dirty="0"/>
                    </a:p>
                  </a:txBody>
                  <a:tcPr/>
                </a:tc>
                <a:tc>
                  <a:txBody>
                    <a:bodyPr/>
                    <a:lstStyle/>
                    <a:p>
                      <a:pPr algn="r"/>
                      <a:r>
                        <a:rPr lang="pt-BR" dirty="0"/>
                        <a:t>13.500,00</a:t>
                      </a:r>
                    </a:p>
                  </a:txBody>
                  <a:tcPr/>
                </a:tc>
                <a:extLst>
                  <a:ext uri="{0D108BD9-81ED-4DB2-BD59-A6C34878D82A}">
                    <a16:rowId xmlns:a16="http://schemas.microsoft.com/office/drawing/2014/main" val="10005"/>
                  </a:ext>
                </a:extLst>
              </a:tr>
              <a:tr h="517255">
                <a:tc>
                  <a:txBody>
                    <a:bodyPr/>
                    <a:lstStyle/>
                    <a:p>
                      <a:pPr algn="ctr"/>
                      <a:endParaRPr lang="pt-BR" b="1" dirty="0"/>
                    </a:p>
                  </a:txBody>
                  <a:tcPr/>
                </a:tc>
                <a:tc>
                  <a:txBody>
                    <a:bodyPr/>
                    <a:lstStyle/>
                    <a:p>
                      <a:pPr algn="ctr"/>
                      <a:r>
                        <a:rPr lang="pt-BR" b="1" dirty="0"/>
                        <a:t>CÁLCULO </a:t>
                      </a:r>
                    </a:p>
                  </a:txBody>
                  <a:tcPr/>
                </a:tc>
                <a:tc>
                  <a:txBody>
                    <a:bodyPr/>
                    <a:lstStyle/>
                    <a:p>
                      <a:pPr algn="ctr"/>
                      <a:endParaRPr lang="pt-BR" b="1" dirty="0"/>
                    </a:p>
                  </a:txBody>
                  <a:tcPr/>
                </a:tc>
                <a:extLst>
                  <a:ext uri="{0D108BD9-81ED-4DB2-BD59-A6C34878D82A}">
                    <a16:rowId xmlns:a16="http://schemas.microsoft.com/office/drawing/2014/main" val="10006"/>
                  </a:ext>
                </a:extLst>
              </a:tr>
              <a:tr h="517255">
                <a:tc>
                  <a:txBody>
                    <a:bodyPr/>
                    <a:lstStyle/>
                    <a:p>
                      <a:pPr algn="ctr"/>
                      <a:endParaRPr lang="pt-BR" b="1" dirty="0"/>
                    </a:p>
                  </a:txBody>
                  <a:tcPr/>
                </a:tc>
                <a:tc>
                  <a:txBody>
                    <a:bodyPr/>
                    <a:lstStyle/>
                    <a:p>
                      <a:r>
                        <a:rPr lang="pt-BR" dirty="0"/>
                        <a:t>Valor</a:t>
                      </a:r>
                      <a:r>
                        <a:rPr lang="pt-BR" baseline="0" dirty="0"/>
                        <a:t> base da Depreciação</a:t>
                      </a:r>
                      <a:endParaRPr lang="pt-BR" dirty="0"/>
                    </a:p>
                  </a:txBody>
                  <a:tcPr/>
                </a:tc>
                <a:tc>
                  <a:txBody>
                    <a:bodyPr/>
                    <a:lstStyle/>
                    <a:p>
                      <a:pPr algn="r"/>
                      <a:r>
                        <a:rPr lang="pt-BR" dirty="0"/>
                        <a:t>13.500,00</a:t>
                      </a:r>
                    </a:p>
                  </a:txBody>
                  <a:tcPr/>
                </a:tc>
                <a:extLst>
                  <a:ext uri="{0D108BD9-81ED-4DB2-BD59-A6C34878D82A}">
                    <a16:rowId xmlns:a16="http://schemas.microsoft.com/office/drawing/2014/main" val="10007"/>
                  </a:ext>
                </a:extLst>
              </a:tr>
              <a:tr h="517255">
                <a:tc>
                  <a:txBody>
                    <a:bodyPr/>
                    <a:lstStyle/>
                    <a:p>
                      <a:pPr algn="ctr"/>
                      <a:endParaRPr lang="pt-BR" b="1" dirty="0"/>
                    </a:p>
                  </a:txBody>
                  <a:tcPr/>
                </a:tc>
                <a:tc>
                  <a:txBody>
                    <a:bodyPr/>
                    <a:lstStyle/>
                    <a:p>
                      <a:r>
                        <a:rPr lang="pt-BR" dirty="0"/>
                        <a:t>Depreciação Anual 10%</a:t>
                      </a:r>
                    </a:p>
                  </a:txBody>
                  <a:tcPr/>
                </a:tc>
                <a:tc>
                  <a:txBody>
                    <a:bodyPr/>
                    <a:lstStyle/>
                    <a:p>
                      <a:pPr algn="r"/>
                      <a:r>
                        <a:rPr lang="pt-BR" dirty="0"/>
                        <a:t>1.350,00</a:t>
                      </a:r>
                    </a:p>
                  </a:txBody>
                  <a:tcPr/>
                </a:tc>
                <a:extLst>
                  <a:ext uri="{0D108BD9-81ED-4DB2-BD59-A6C34878D82A}">
                    <a16:rowId xmlns:a16="http://schemas.microsoft.com/office/drawing/2014/main" val="10008"/>
                  </a:ext>
                </a:extLst>
              </a:tr>
              <a:tr h="517255">
                <a:tc>
                  <a:txBody>
                    <a:bodyPr/>
                    <a:lstStyle/>
                    <a:p>
                      <a:pPr algn="ctr"/>
                      <a:endParaRPr lang="pt-BR" b="1" dirty="0"/>
                    </a:p>
                  </a:txBody>
                  <a:tcPr/>
                </a:tc>
                <a:tc>
                  <a:txBody>
                    <a:bodyPr/>
                    <a:lstStyle/>
                    <a:p>
                      <a:endParaRPr lang="pt-BR"/>
                    </a:p>
                  </a:txBody>
                  <a:tcPr/>
                </a:tc>
                <a:tc>
                  <a:txBody>
                    <a:bodyPr/>
                    <a:lstStyle/>
                    <a:p>
                      <a:pPr algn="r"/>
                      <a:endParaRPr lang="pt-BR"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7086165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73846" y="389678"/>
            <a:ext cx="10379954"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80663" y="579550"/>
            <a:ext cx="10666270" cy="702816"/>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 – Quotas Constantes</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65</a:t>
            </a:fld>
            <a:endParaRPr lang="pt-BR"/>
          </a:p>
        </p:txBody>
      </p:sp>
      <p:sp>
        <p:nvSpPr>
          <p:cNvPr id="7" name="Retângulo 6"/>
          <p:cNvSpPr/>
          <p:nvPr/>
        </p:nvSpPr>
        <p:spPr>
          <a:xfrm>
            <a:off x="1326523" y="1687132"/>
            <a:ext cx="10431887"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2284692569"/>
              </p:ext>
            </p:extLst>
          </p:nvPr>
        </p:nvGraphicFramePr>
        <p:xfrm>
          <a:off x="788594" y="1034321"/>
          <a:ext cx="10658340" cy="5141395"/>
        </p:xfrm>
        <a:graphic>
          <a:graphicData uri="http://schemas.openxmlformats.org/drawingml/2006/table">
            <a:tbl>
              <a:tblPr firstRow="1" bandRow="1">
                <a:tableStyleId>{5C22544A-7EE6-4342-B048-85BDC9FD1C3A}</a:tableStyleId>
              </a:tblPr>
              <a:tblGrid>
                <a:gridCol w="1982741">
                  <a:extLst>
                    <a:ext uri="{9D8B030D-6E8A-4147-A177-3AD203B41FA5}">
                      <a16:colId xmlns:a16="http://schemas.microsoft.com/office/drawing/2014/main" val="20000"/>
                    </a:ext>
                  </a:extLst>
                </a:gridCol>
                <a:gridCol w="3326646">
                  <a:extLst>
                    <a:ext uri="{9D8B030D-6E8A-4147-A177-3AD203B41FA5}">
                      <a16:colId xmlns:a16="http://schemas.microsoft.com/office/drawing/2014/main" val="20001"/>
                    </a:ext>
                  </a:extLst>
                </a:gridCol>
                <a:gridCol w="2684368">
                  <a:extLst>
                    <a:ext uri="{9D8B030D-6E8A-4147-A177-3AD203B41FA5}">
                      <a16:colId xmlns:a16="http://schemas.microsoft.com/office/drawing/2014/main" val="20002"/>
                    </a:ext>
                  </a:extLst>
                </a:gridCol>
                <a:gridCol w="2664585">
                  <a:extLst>
                    <a:ext uri="{9D8B030D-6E8A-4147-A177-3AD203B41FA5}">
                      <a16:colId xmlns:a16="http://schemas.microsoft.com/office/drawing/2014/main" val="20003"/>
                    </a:ext>
                  </a:extLst>
                </a:gridCol>
              </a:tblGrid>
              <a:tr h="515285">
                <a:tc gridSpan="4">
                  <a:txBody>
                    <a:bodyPr/>
                    <a:lstStyle/>
                    <a:p>
                      <a:pPr algn="ctr"/>
                      <a:r>
                        <a:rPr lang="pt-BR" sz="2400" b="1" dirty="0">
                          <a:solidFill>
                            <a:schemeClr val="tx1"/>
                          </a:solidFill>
                        </a:rPr>
                        <a:t>QUADRO</a:t>
                      </a:r>
                      <a:r>
                        <a:rPr lang="pt-BR" sz="2400" b="1" baseline="0" dirty="0">
                          <a:solidFill>
                            <a:schemeClr val="tx1"/>
                          </a:solidFill>
                        </a:rPr>
                        <a:t> ANUAL DE DEPRECIAÇÃO = 15.000,00</a:t>
                      </a:r>
                      <a:endParaRPr lang="pt-BR" sz="2400" b="1" dirty="0">
                        <a:solidFill>
                          <a:schemeClr val="tx1"/>
                        </a:solidFill>
                      </a:endParaRPr>
                    </a:p>
                  </a:txBody>
                  <a:tcPr/>
                </a:tc>
                <a:tc hMerge="1">
                  <a:txBody>
                    <a:bodyPr/>
                    <a:lstStyle/>
                    <a:p>
                      <a:endParaRPr lang="pt-BR" dirty="0"/>
                    </a:p>
                  </a:txBody>
                  <a:tcPr/>
                </a:tc>
                <a:tc hMerge="1">
                  <a:txBody>
                    <a:bodyPr/>
                    <a:lstStyle/>
                    <a:p>
                      <a:endParaRPr lang="pt-BR" dirty="0"/>
                    </a:p>
                  </a:txBody>
                  <a:tcPr/>
                </a:tc>
                <a:tc hMerge="1">
                  <a:txBody>
                    <a:bodyPr/>
                    <a:lstStyle/>
                    <a:p>
                      <a:endParaRPr lang="pt-BR" dirty="0"/>
                    </a:p>
                  </a:txBody>
                  <a:tcPr/>
                </a:tc>
                <a:extLst>
                  <a:ext uri="{0D108BD9-81ED-4DB2-BD59-A6C34878D82A}">
                    <a16:rowId xmlns:a16="http://schemas.microsoft.com/office/drawing/2014/main" val="10000"/>
                  </a:ext>
                </a:extLst>
              </a:tr>
              <a:tr h="446580">
                <a:tc>
                  <a:txBody>
                    <a:bodyPr/>
                    <a:lstStyle/>
                    <a:p>
                      <a:pPr algn="ctr"/>
                      <a:r>
                        <a:rPr lang="pt-BR" sz="2000" b="1" dirty="0">
                          <a:solidFill>
                            <a:schemeClr val="tx1"/>
                          </a:solidFill>
                        </a:rPr>
                        <a:t>ANO</a:t>
                      </a:r>
                    </a:p>
                  </a:txBody>
                  <a:tcPr/>
                </a:tc>
                <a:tc>
                  <a:txBody>
                    <a:bodyPr/>
                    <a:lstStyle/>
                    <a:p>
                      <a:pPr algn="ctr"/>
                      <a:r>
                        <a:rPr lang="pt-BR" sz="2000" b="1" dirty="0">
                          <a:solidFill>
                            <a:schemeClr val="tx1"/>
                          </a:solidFill>
                        </a:rPr>
                        <a:t>VALOR ANUAL DEPRECIAÇÃO</a:t>
                      </a:r>
                    </a:p>
                  </a:txBody>
                  <a:tcPr/>
                </a:tc>
                <a:tc>
                  <a:txBody>
                    <a:bodyPr/>
                    <a:lstStyle/>
                    <a:p>
                      <a:pPr algn="ctr"/>
                      <a:r>
                        <a:rPr lang="pt-BR" sz="2000" b="1" dirty="0">
                          <a:solidFill>
                            <a:schemeClr val="tx1"/>
                          </a:solidFill>
                        </a:rPr>
                        <a:t>DEPREC ACUMULADA</a:t>
                      </a:r>
                    </a:p>
                  </a:txBody>
                  <a:tcPr/>
                </a:tc>
                <a:tc>
                  <a:txBody>
                    <a:bodyPr/>
                    <a:lstStyle/>
                    <a:p>
                      <a:pPr algn="ctr"/>
                      <a:r>
                        <a:rPr lang="pt-BR" sz="2000" b="1" dirty="0">
                          <a:solidFill>
                            <a:schemeClr val="tx1"/>
                          </a:solidFill>
                        </a:rPr>
                        <a:t>SALDO ACUMULADO</a:t>
                      </a:r>
                    </a:p>
                  </a:txBody>
                  <a:tcPr/>
                </a:tc>
                <a:extLst>
                  <a:ext uri="{0D108BD9-81ED-4DB2-BD59-A6C34878D82A}">
                    <a16:rowId xmlns:a16="http://schemas.microsoft.com/office/drawing/2014/main" val="10001"/>
                  </a:ext>
                </a:extLst>
              </a:tr>
              <a:tr h="417953">
                <a:tc>
                  <a:txBody>
                    <a:bodyPr/>
                    <a:lstStyle/>
                    <a:p>
                      <a:pPr algn="ctr"/>
                      <a:r>
                        <a:rPr lang="pt-BR" dirty="0"/>
                        <a:t>ANO 1</a:t>
                      </a:r>
                    </a:p>
                  </a:txBody>
                  <a:tcPr/>
                </a:tc>
                <a:tc>
                  <a:txBody>
                    <a:bodyPr/>
                    <a:lstStyle/>
                    <a:p>
                      <a:pPr algn="r"/>
                      <a:r>
                        <a:rPr lang="pt-BR" dirty="0"/>
                        <a:t>1.350,00</a:t>
                      </a:r>
                    </a:p>
                  </a:txBody>
                  <a:tcPr/>
                </a:tc>
                <a:tc>
                  <a:txBody>
                    <a:bodyPr/>
                    <a:lstStyle/>
                    <a:p>
                      <a:pPr algn="r"/>
                      <a:r>
                        <a:rPr lang="pt-BR" dirty="0"/>
                        <a:t>1.350,00</a:t>
                      </a:r>
                    </a:p>
                  </a:txBody>
                  <a:tcPr/>
                </a:tc>
                <a:tc>
                  <a:txBody>
                    <a:bodyPr/>
                    <a:lstStyle/>
                    <a:p>
                      <a:pPr algn="r"/>
                      <a:r>
                        <a:rPr lang="pt-BR" dirty="0"/>
                        <a:t>13.650,00</a:t>
                      </a:r>
                    </a:p>
                  </a:txBody>
                  <a:tcPr/>
                </a:tc>
                <a:extLst>
                  <a:ext uri="{0D108BD9-81ED-4DB2-BD59-A6C34878D82A}">
                    <a16:rowId xmlns:a16="http://schemas.microsoft.com/office/drawing/2014/main" val="10002"/>
                  </a:ext>
                </a:extLst>
              </a:tr>
              <a:tr h="417953">
                <a:tc>
                  <a:txBody>
                    <a:bodyPr/>
                    <a:lstStyle/>
                    <a:p>
                      <a:pPr algn="ctr"/>
                      <a:r>
                        <a:rPr lang="pt-BR" dirty="0"/>
                        <a:t>ANO 2</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a:t>
                      </a:r>
                    </a:p>
                  </a:txBody>
                  <a:tcPr/>
                </a:tc>
                <a:tc>
                  <a:txBody>
                    <a:bodyPr/>
                    <a:lstStyle/>
                    <a:p>
                      <a:pPr algn="r"/>
                      <a:r>
                        <a:rPr lang="pt-BR" dirty="0"/>
                        <a:t>2.700,00</a:t>
                      </a:r>
                    </a:p>
                  </a:txBody>
                  <a:tcPr/>
                </a:tc>
                <a:tc>
                  <a:txBody>
                    <a:bodyPr/>
                    <a:lstStyle/>
                    <a:p>
                      <a:pPr algn="r"/>
                      <a:r>
                        <a:rPr lang="pt-BR" dirty="0"/>
                        <a:t>12.300,00</a:t>
                      </a:r>
                    </a:p>
                  </a:txBody>
                  <a:tcPr/>
                </a:tc>
                <a:extLst>
                  <a:ext uri="{0D108BD9-81ED-4DB2-BD59-A6C34878D82A}">
                    <a16:rowId xmlns:a16="http://schemas.microsoft.com/office/drawing/2014/main" val="10003"/>
                  </a:ext>
                </a:extLst>
              </a:tr>
              <a:tr h="417953">
                <a:tc>
                  <a:txBody>
                    <a:bodyPr/>
                    <a:lstStyle/>
                    <a:p>
                      <a:pPr algn="ctr"/>
                      <a:r>
                        <a:rPr lang="pt-BR" dirty="0"/>
                        <a:t>ANO 3 </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a:t>
                      </a:r>
                    </a:p>
                  </a:txBody>
                  <a:tcPr/>
                </a:tc>
                <a:tc>
                  <a:txBody>
                    <a:bodyPr/>
                    <a:lstStyle/>
                    <a:p>
                      <a:pPr algn="r"/>
                      <a:r>
                        <a:rPr lang="pt-BR" dirty="0"/>
                        <a:t>4.050,00</a:t>
                      </a:r>
                    </a:p>
                  </a:txBody>
                  <a:tcPr/>
                </a:tc>
                <a:tc>
                  <a:txBody>
                    <a:bodyPr/>
                    <a:lstStyle/>
                    <a:p>
                      <a:pPr algn="r"/>
                      <a:r>
                        <a:rPr lang="pt-BR" dirty="0"/>
                        <a:t>10.950,00</a:t>
                      </a:r>
                    </a:p>
                  </a:txBody>
                  <a:tcPr/>
                </a:tc>
                <a:extLst>
                  <a:ext uri="{0D108BD9-81ED-4DB2-BD59-A6C34878D82A}">
                    <a16:rowId xmlns:a16="http://schemas.microsoft.com/office/drawing/2014/main" val="10004"/>
                  </a:ext>
                </a:extLst>
              </a:tr>
              <a:tr h="417953">
                <a:tc>
                  <a:txBody>
                    <a:bodyPr/>
                    <a:lstStyle/>
                    <a:p>
                      <a:pPr algn="ctr"/>
                      <a:r>
                        <a:rPr lang="pt-BR" dirty="0"/>
                        <a:t>ANO 4</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a:t>
                      </a:r>
                    </a:p>
                  </a:txBody>
                  <a:tcPr/>
                </a:tc>
                <a:tc>
                  <a:txBody>
                    <a:bodyPr/>
                    <a:lstStyle/>
                    <a:p>
                      <a:pPr algn="r"/>
                      <a:r>
                        <a:rPr lang="pt-BR" dirty="0"/>
                        <a:t>5.400,00</a:t>
                      </a:r>
                    </a:p>
                  </a:txBody>
                  <a:tcPr/>
                </a:tc>
                <a:tc>
                  <a:txBody>
                    <a:bodyPr/>
                    <a:lstStyle/>
                    <a:p>
                      <a:pPr algn="r"/>
                      <a:r>
                        <a:rPr lang="pt-BR" dirty="0"/>
                        <a:t>9.600,00</a:t>
                      </a:r>
                    </a:p>
                  </a:txBody>
                  <a:tcPr/>
                </a:tc>
                <a:extLst>
                  <a:ext uri="{0D108BD9-81ED-4DB2-BD59-A6C34878D82A}">
                    <a16:rowId xmlns:a16="http://schemas.microsoft.com/office/drawing/2014/main" val="10005"/>
                  </a:ext>
                </a:extLst>
              </a:tr>
              <a:tr h="417953">
                <a:tc>
                  <a:txBody>
                    <a:bodyPr/>
                    <a:lstStyle/>
                    <a:p>
                      <a:pPr algn="ctr"/>
                      <a:r>
                        <a:rPr lang="pt-BR" dirty="0"/>
                        <a:t>ANO 5</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a:t>
                      </a:r>
                    </a:p>
                  </a:txBody>
                  <a:tcPr/>
                </a:tc>
                <a:tc>
                  <a:txBody>
                    <a:bodyPr/>
                    <a:lstStyle/>
                    <a:p>
                      <a:pPr algn="r"/>
                      <a:r>
                        <a:rPr lang="pt-BR" dirty="0"/>
                        <a:t>6.750,00</a:t>
                      </a:r>
                    </a:p>
                  </a:txBody>
                  <a:tcPr/>
                </a:tc>
                <a:tc>
                  <a:txBody>
                    <a:bodyPr/>
                    <a:lstStyle/>
                    <a:p>
                      <a:pPr algn="r"/>
                      <a:r>
                        <a:rPr lang="pt-BR" dirty="0"/>
                        <a:t>8.250,00</a:t>
                      </a:r>
                    </a:p>
                  </a:txBody>
                  <a:tcPr/>
                </a:tc>
                <a:extLst>
                  <a:ext uri="{0D108BD9-81ED-4DB2-BD59-A6C34878D82A}">
                    <a16:rowId xmlns:a16="http://schemas.microsoft.com/office/drawing/2014/main" val="10006"/>
                  </a:ext>
                </a:extLst>
              </a:tr>
              <a:tr h="417953">
                <a:tc>
                  <a:txBody>
                    <a:bodyPr/>
                    <a:lstStyle/>
                    <a:p>
                      <a:pPr algn="ctr"/>
                      <a:r>
                        <a:rPr lang="pt-BR" dirty="0"/>
                        <a:t>ANO 6</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a:t>
                      </a:r>
                    </a:p>
                  </a:txBody>
                  <a:tcPr/>
                </a:tc>
                <a:tc>
                  <a:txBody>
                    <a:bodyPr/>
                    <a:lstStyle/>
                    <a:p>
                      <a:pPr algn="r"/>
                      <a:r>
                        <a:rPr lang="pt-BR" dirty="0"/>
                        <a:t>8.100,00</a:t>
                      </a:r>
                    </a:p>
                  </a:txBody>
                  <a:tcPr/>
                </a:tc>
                <a:tc>
                  <a:txBody>
                    <a:bodyPr/>
                    <a:lstStyle/>
                    <a:p>
                      <a:pPr algn="r"/>
                      <a:r>
                        <a:rPr lang="pt-BR" dirty="0"/>
                        <a:t>6.900,00</a:t>
                      </a:r>
                    </a:p>
                  </a:txBody>
                  <a:tcPr/>
                </a:tc>
                <a:extLst>
                  <a:ext uri="{0D108BD9-81ED-4DB2-BD59-A6C34878D82A}">
                    <a16:rowId xmlns:a16="http://schemas.microsoft.com/office/drawing/2014/main" val="10007"/>
                  </a:ext>
                </a:extLst>
              </a:tr>
              <a:tr h="417953">
                <a:tc>
                  <a:txBody>
                    <a:bodyPr/>
                    <a:lstStyle/>
                    <a:p>
                      <a:pPr algn="ctr"/>
                      <a:r>
                        <a:rPr lang="pt-BR" dirty="0"/>
                        <a:t>ANO 7</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a:t>
                      </a:r>
                    </a:p>
                  </a:txBody>
                  <a:tcPr/>
                </a:tc>
                <a:tc>
                  <a:txBody>
                    <a:bodyPr/>
                    <a:lstStyle/>
                    <a:p>
                      <a:pPr algn="r"/>
                      <a:r>
                        <a:rPr lang="pt-BR" dirty="0"/>
                        <a:t>9.450,00</a:t>
                      </a:r>
                    </a:p>
                  </a:txBody>
                  <a:tcPr/>
                </a:tc>
                <a:tc>
                  <a:txBody>
                    <a:bodyPr/>
                    <a:lstStyle/>
                    <a:p>
                      <a:pPr algn="r"/>
                      <a:r>
                        <a:rPr lang="pt-BR" dirty="0"/>
                        <a:t>5.550,00</a:t>
                      </a:r>
                    </a:p>
                  </a:txBody>
                  <a:tcPr/>
                </a:tc>
                <a:extLst>
                  <a:ext uri="{0D108BD9-81ED-4DB2-BD59-A6C34878D82A}">
                    <a16:rowId xmlns:a16="http://schemas.microsoft.com/office/drawing/2014/main" val="10008"/>
                  </a:ext>
                </a:extLst>
              </a:tr>
              <a:tr h="417953">
                <a:tc>
                  <a:txBody>
                    <a:bodyPr/>
                    <a:lstStyle/>
                    <a:p>
                      <a:pPr algn="ctr"/>
                      <a:r>
                        <a:rPr lang="pt-BR" dirty="0"/>
                        <a:t>ANO 8</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a:t>
                      </a:r>
                    </a:p>
                  </a:txBody>
                  <a:tcPr/>
                </a:tc>
                <a:tc>
                  <a:txBody>
                    <a:bodyPr/>
                    <a:lstStyle/>
                    <a:p>
                      <a:pPr algn="r"/>
                      <a:r>
                        <a:rPr lang="pt-BR" dirty="0"/>
                        <a:t>10.800,00</a:t>
                      </a:r>
                    </a:p>
                  </a:txBody>
                  <a:tcPr/>
                </a:tc>
                <a:tc>
                  <a:txBody>
                    <a:bodyPr/>
                    <a:lstStyle/>
                    <a:p>
                      <a:pPr algn="r"/>
                      <a:r>
                        <a:rPr lang="pt-BR" dirty="0"/>
                        <a:t>4.200,00</a:t>
                      </a:r>
                    </a:p>
                  </a:txBody>
                  <a:tcPr/>
                </a:tc>
                <a:extLst>
                  <a:ext uri="{0D108BD9-81ED-4DB2-BD59-A6C34878D82A}">
                    <a16:rowId xmlns:a16="http://schemas.microsoft.com/office/drawing/2014/main" val="10009"/>
                  </a:ext>
                </a:extLst>
              </a:tr>
              <a:tr h="417953">
                <a:tc>
                  <a:txBody>
                    <a:bodyPr/>
                    <a:lstStyle/>
                    <a:p>
                      <a:pPr algn="ctr"/>
                      <a:r>
                        <a:rPr lang="pt-BR" dirty="0"/>
                        <a:t>ANO 9</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a:t>
                      </a:r>
                    </a:p>
                  </a:txBody>
                  <a:tcPr/>
                </a:tc>
                <a:tc>
                  <a:txBody>
                    <a:bodyPr/>
                    <a:lstStyle/>
                    <a:p>
                      <a:pPr algn="r"/>
                      <a:r>
                        <a:rPr lang="pt-BR" dirty="0"/>
                        <a:t>12.150,00</a:t>
                      </a:r>
                    </a:p>
                  </a:txBody>
                  <a:tcPr/>
                </a:tc>
                <a:tc>
                  <a:txBody>
                    <a:bodyPr/>
                    <a:lstStyle/>
                    <a:p>
                      <a:pPr algn="r"/>
                      <a:r>
                        <a:rPr lang="pt-BR" dirty="0"/>
                        <a:t>2.850,00</a:t>
                      </a:r>
                    </a:p>
                  </a:txBody>
                  <a:tcPr/>
                </a:tc>
                <a:extLst>
                  <a:ext uri="{0D108BD9-81ED-4DB2-BD59-A6C34878D82A}">
                    <a16:rowId xmlns:a16="http://schemas.microsoft.com/office/drawing/2014/main" val="10010"/>
                  </a:ext>
                </a:extLst>
              </a:tr>
              <a:tr h="417953">
                <a:tc>
                  <a:txBody>
                    <a:bodyPr/>
                    <a:lstStyle/>
                    <a:p>
                      <a:pPr algn="ctr"/>
                      <a:r>
                        <a:rPr lang="pt-BR" dirty="0"/>
                        <a:t>ANO 10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a:t>
                      </a:r>
                    </a:p>
                  </a:txBody>
                  <a:tcPr/>
                </a:tc>
                <a:tc>
                  <a:txBody>
                    <a:bodyPr/>
                    <a:lstStyle/>
                    <a:p>
                      <a:pPr algn="r"/>
                      <a:r>
                        <a:rPr lang="pt-BR" dirty="0"/>
                        <a:t>13.500,00</a:t>
                      </a:r>
                    </a:p>
                  </a:txBody>
                  <a:tcPr/>
                </a:tc>
                <a:tc>
                  <a:txBody>
                    <a:bodyPr/>
                    <a:lstStyle/>
                    <a:p>
                      <a:pPr algn="r"/>
                      <a:r>
                        <a:rPr lang="pt-BR" dirty="0"/>
                        <a:t>1.500,00</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7767386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 – Soma dos Dígitos</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66</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888642" y="2530446"/>
            <a:ext cx="10200068" cy="1384995"/>
          </a:xfrm>
          <a:prstGeom prst="rect">
            <a:avLst/>
          </a:prstGeom>
        </p:spPr>
        <p:txBody>
          <a:bodyPr wrap="square">
            <a:spAutoFit/>
          </a:bodyPr>
          <a:lstStyle/>
          <a:p>
            <a:pPr marL="914400" lvl="1" indent="-457200" algn="just">
              <a:buFont typeface="Arial" panose="020B0604020202020204" pitchFamily="34" charset="0"/>
              <a:buChar char="•"/>
            </a:pPr>
            <a:r>
              <a:rPr lang="pt-BR" sz="2800" dirty="0"/>
              <a:t>Não usual na área pública e privada, soma dos dígitos dos anos e o cálculo é feito com base na proporcionalidade dos anos, ou seja, não é com base em valores constantes.</a:t>
            </a: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84889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73846" y="389678"/>
            <a:ext cx="10379954"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80663" y="831606"/>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 – Soma dos Dígitos</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67</a:t>
            </a:fld>
            <a:endParaRPr lang="pt-BR"/>
          </a:p>
        </p:txBody>
      </p:sp>
      <p:sp>
        <p:nvSpPr>
          <p:cNvPr id="7" name="Retângulo 6"/>
          <p:cNvSpPr/>
          <p:nvPr/>
        </p:nvSpPr>
        <p:spPr>
          <a:xfrm>
            <a:off x="1326523" y="1687132"/>
            <a:ext cx="10431887"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graphicFrame>
        <p:nvGraphicFramePr>
          <p:cNvPr id="8" name="Tabela 7"/>
          <p:cNvGraphicFramePr>
            <a:graphicFrameLocks noGrp="1"/>
          </p:cNvGraphicFramePr>
          <p:nvPr>
            <p:extLst>
              <p:ext uri="{D42A27DB-BD31-4B8C-83A1-F6EECF244321}">
                <p14:modId xmlns:p14="http://schemas.microsoft.com/office/powerpoint/2010/main" val="1182861790"/>
              </p:ext>
            </p:extLst>
          </p:nvPr>
        </p:nvGraphicFramePr>
        <p:xfrm>
          <a:off x="482601" y="1375646"/>
          <a:ext cx="10871199" cy="4850108"/>
        </p:xfrm>
        <a:graphic>
          <a:graphicData uri="http://schemas.openxmlformats.org/drawingml/2006/table">
            <a:tbl>
              <a:tblPr firstRow="1" bandRow="1">
                <a:tableStyleId>{5C22544A-7EE6-4342-B048-85BDC9FD1C3A}</a:tableStyleId>
              </a:tblPr>
              <a:tblGrid>
                <a:gridCol w="870365">
                  <a:extLst>
                    <a:ext uri="{9D8B030D-6E8A-4147-A177-3AD203B41FA5}">
                      <a16:colId xmlns:a16="http://schemas.microsoft.com/office/drawing/2014/main" val="20000"/>
                    </a:ext>
                  </a:extLst>
                </a:gridCol>
                <a:gridCol w="6377101">
                  <a:extLst>
                    <a:ext uri="{9D8B030D-6E8A-4147-A177-3AD203B41FA5}">
                      <a16:colId xmlns:a16="http://schemas.microsoft.com/office/drawing/2014/main" val="20001"/>
                    </a:ext>
                  </a:extLst>
                </a:gridCol>
                <a:gridCol w="3623733">
                  <a:extLst>
                    <a:ext uri="{9D8B030D-6E8A-4147-A177-3AD203B41FA5}">
                      <a16:colId xmlns:a16="http://schemas.microsoft.com/office/drawing/2014/main" val="20002"/>
                    </a:ext>
                  </a:extLst>
                </a:gridCol>
              </a:tblGrid>
              <a:tr h="388305">
                <a:tc gridSpan="3">
                  <a:txBody>
                    <a:bodyPr/>
                    <a:lstStyle/>
                    <a:p>
                      <a:pPr algn="ctr"/>
                      <a:r>
                        <a:rPr lang="pt-BR" sz="2400" dirty="0">
                          <a:solidFill>
                            <a:schemeClr val="tx1"/>
                          </a:solidFill>
                        </a:rPr>
                        <a:t>DEPRECIAÇÃO</a:t>
                      </a:r>
                    </a:p>
                  </a:txBody>
                  <a:tcPr/>
                </a:tc>
                <a:tc hMerge="1">
                  <a:txBody>
                    <a:bodyPr/>
                    <a:lstStyle/>
                    <a:p>
                      <a:endParaRPr lang="pt-BR" dirty="0">
                        <a:solidFill>
                          <a:schemeClr val="tx1"/>
                        </a:solidFill>
                      </a:endParaRPr>
                    </a:p>
                  </a:txBody>
                  <a:tcPr/>
                </a:tc>
                <a:tc hMerge="1">
                  <a:txBody>
                    <a:bodyPr/>
                    <a:lstStyle/>
                    <a:p>
                      <a:endParaRPr lang="pt-BR" dirty="0"/>
                    </a:p>
                  </a:txBody>
                  <a:tcPr/>
                </a:tc>
                <a:extLst>
                  <a:ext uri="{0D108BD9-81ED-4DB2-BD59-A6C34878D82A}">
                    <a16:rowId xmlns:a16="http://schemas.microsoft.com/office/drawing/2014/main" val="10000"/>
                  </a:ext>
                </a:extLst>
              </a:tr>
              <a:tr h="409407">
                <a:tc>
                  <a:txBody>
                    <a:bodyPr/>
                    <a:lstStyle/>
                    <a:p>
                      <a:pPr algn="ctr"/>
                      <a:endParaRPr lang="pt-BR" b="1" dirty="0"/>
                    </a:p>
                  </a:txBody>
                  <a:tcPr/>
                </a:tc>
                <a:tc>
                  <a:txBody>
                    <a:bodyPr/>
                    <a:lstStyle/>
                    <a:p>
                      <a:r>
                        <a:rPr lang="pt-BR" dirty="0"/>
                        <a:t>Máquinas, Utensílios e Equipamentos </a:t>
                      </a:r>
                    </a:p>
                  </a:txBody>
                  <a:tcPr/>
                </a:tc>
                <a:tc>
                  <a:txBody>
                    <a:bodyPr/>
                    <a:lstStyle/>
                    <a:p>
                      <a:endParaRPr lang="pt-BR" dirty="0"/>
                    </a:p>
                  </a:txBody>
                  <a:tcPr/>
                </a:tc>
                <a:extLst>
                  <a:ext uri="{0D108BD9-81ED-4DB2-BD59-A6C34878D82A}">
                    <a16:rowId xmlns:a16="http://schemas.microsoft.com/office/drawing/2014/main" val="10001"/>
                  </a:ext>
                </a:extLst>
              </a:tr>
              <a:tr h="365760">
                <a:tc gridSpan="3">
                  <a:txBody>
                    <a:bodyPr/>
                    <a:lstStyle/>
                    <a:p>
                      <a:pPr algn="ctr"/>
                      <a:r>
                        <a:rPr lang="pt-BR" b="1" dirty="0"/>
                        <a:t>COMPOSIÇÃO</a:t>
                      </a:r>
                      <a:r>
                        <a:rPr lang="pt-BR" b="1" baseline="0" dirty="0"/>
                        <a:t> DO VALOR</a:t>
                      </a:r>
                      <a:endParaRPr lang="pt-BR" b="1" dirty="0"/>
                    </a:p>
                  </a:txBody>
                  <a:tcPr/>
                </a:tc>
                <a:tc hMerge="1">
                  <a:txBody>
                    <a:bodyPr/>
                    <a:lstStyle/>
                    <a:p>
                      <a:pPr algn="ctr"/>
                      <a:endParaRPr lang="pt-BR" b="1" dirty="0"/>
                    </a:p>
                  </a:txBody>
                  <a:tcPr/>
                </a:tc>
                <a:tc hMerge="1">
                  <a:txBody>
                    <a:bodyPr/>
                    <a:lstStyle/>
                    <a:p>
                      <a:endParaRPr lang="pt-BR" dirty="0"/>
                    </a:p>
                  </a:txBody>
                  <a:tcPr/>
                </a:tc>
                <a:extLst>
                  <a:ext uri="{0D108BD9-81ED-4DB2-BD59-A6C34878D82A}">
                    <a16:rowId xmlns:a16="http://schemas.microsoft.com/office/drawing/2014/main" val="10002"/>
                  </a:ext>
                </a:extLst>
              </a:tr>
              <a:tr h="379828">
                <a:tc>
                  <a:txBody>
                    <a:bodyPr/>
                    <a:lstStyle/>
                    <a:p>
                      <a:pPr algn="ctr"/>
                      <a:r>
                        <a:rPr lang="pt-BR" b="1" dirty="0"/>
                        <a:t>+</a:t>
                      </a:r>
                    </a:p>
                  </a:txBody>
                  <a:tcPr/>
                </a:tc>
                <a:tc>
                  <a:txBody>
                    <a:bodyPr/>
                    <a:lstStyle/>
                    <a:p>
                      <a:r>
                        <a:rPr lang="pt-BR" dirty="0"/>
                        <a:t>Valor Contábil </a:t>
                      </a:r>
                    </a:p>
                  </a:txBody>
                  <a:tcPr/>
                </a:tc>
                <a:tc>
                  <a:txBody>
                    <a:bodyPr/>
                    <a:lstStyle/>
                    <a:p>
                      <a:pPr algn="r"/>
                      <a:r>
                        <a:rPr lang="pt-BR" dirty="0"/>
                        <a:t>15.000,00</a:t>
                      </a:r>
                    </a:p>
                  </a:txBody>
                  <a:tcPr/>
                </a:tc>
                <a:extLst>
                  <a:ext uri="{0D108BD9-81ED-4DB2-BD59-A6C34878D82A}">
                    <a16:rowId xmlns:a16="http://schemas.microsoft.com/office/drawing/2014/main" val="10003"/>
                  </a:ext>
                </a:extLst>
              </a:tr>
              <a:tr h="436098">
                <a:tc>
                  <a:txBody>
                    <a:bodyPr/>
                    <a:lstStyle/>
                    <a:p>
                      <a:pPr algn="ctr"/>
                      <a:r>
                        <a:rPr lang="pt-BR" b="1" dirty="0"/>
                        <a:t>-</a:t>
                      </a:r>
                    </a:p>
                  </a:txBody>
                  <a:tcPr/>
                </a:tc>
                <a:tc>
                  <a:txBody>
                    <a:bodyPr/>
                    <a:lstStyle/>
                    <a:p>
                      <a:r>
                        <a:rPr lang="pt-BR" dirty="0"/>
                        <a:t>Valor Residual</a:t>
                      </a:r>
                      <a:r>
                        <a:rPr lang="pt-BR" baseline="0" dirty="0"/>
                        <a:t> (10%)</a:t>
                      </a:r>
                      <a:endParaRPr lang="pt-BR" dirty="0"/>
                    </a:p>
                  </a:txBody>
                  <a:tcPr/>
                </a:tc>
                <a:tc>
                  <a:txBody>
                    <a:bodyPr/>
                    <a:lstStyle/>
                    <a:p>
                      <a:pPr algn="r"/>
                      <a:r>
                        <a:rPr lang="pt-BR" dirty="0"/>
                        <a:t>1.500,00</a:t>
                      </a:r>
                    </a:p>
                  </a:txBody>
                  <a:tcPr/>
                </a:tc>
                <a:extLst>
                  <a:ext uri="{0D108BD9-81ED-4DB2-BD59-A6C34878D82A}">
                    <a16:rowId xmlns:a16="http://schemas.microsoft.com/office/drawing/2014/main" val="10004"/>
                  </a:ext>
                </a:extLst>
              </a:tr>
              <a:tr h="450166">
                <a:tc>
                  <a:txBody>
                    <a:bodyPr/>
                    <a:lstStyle/>
                    <a:p>
                      <a:pPr algn="ctr"/>
                      <a:r>
                        <a:rPr lang="pt-BR" b="1" dirty="0"/>
                        <a:t>=</a:t>
                      </a:r>
                    </a:p>
                  </a:txBody>
                  <a:tcPr/>
                </a:tc>
                <a:tc>
                  <a:txBody>
                    <a:bodyPr/>
                    <a:lstStyle/>
                    <a:p>
                      <a:r>
                        <a:rPr lang="pt-BR" dirty="0"/>
                        <a:t>Valor</a:t>
                      </a:r>
                      <a:r>
                        <a:rPr lang="pt-BR" baseline="0" dirty="0"/>
                        <a:t> Base de Depreciação</a:t>
                      </a:r>
                      <a:endParaRPr lang="pt-BR" dirty="0"/>
                    </a:p>
                  </a:txBody>
                  <a:tcPr/>
                </a:tc>
                <a:tc>
                  <a:txBody>
                    <a:bodyPr/>
                    <a:lstStyle/>
                    <a:p>
                      <a:pPr algn="r"/>
                      <a:r>
                        <a:rPr lang="pt-BR" dirty="0"/>
                        <a:t>13.500,00</a:t>
                      </a:r>
                    </a:p>
                  </a:txBody>
                  <a:tcPr/>
                </a:tc>
                <a:extLst>
                  <a:ext uri="{0D108BD9-81ED-4DB2-BD59-A6C34878D82A}">
                    <a16:rowId xmlns:a16="http://schemas.microsoft.com/office/drawing/2014/main" val="10005"/>
                  </a:ext>
                </a:extLst>
              </a:tr>
              <a:tr h="393735">
                <a:tc gridSpan="3">
                  <a:txBody>
                    <a:bodyPr/>
                    <a:lstStyle/>
                    <a:p>
                      <a:pPr algn="ctr"/>
                      <a:r>
                        <a:rPr lang="pt-BR" b="1" dirty="0"/>
                        <a:t>SOMA DOS DIGITOS </a:t>
                      </a:r>
                    </a:p>
                  </a:txBody>
                  <a:tcPr/>
                </a:tc>
                <a:tc hMerge="1">
                  <a:txBody>
                    <a:bodyPr/>
                    <a:lstStyle/>
                    <a:p>
                      <a:pPr algn="ctr"/>
                      <a:endParaRPr lang="pt-BR" b="1" dirty="0"/>
                    </a:p>
                  </a:txBody>
                  <a:tcPr/>
                </a:tc>
                <a:tc hMerge="1">
                  <a:txBody>
                    <a:bodyPr/>
                    <a:lstStyle/>
                    <a:p>
                      <a:pPr algn="ctr"/>
                      <a:endParaRPr lang="pt-BR" b="1" dirty="0"/>
                    </a:p>
                  </a:txBody>
                  <a:tcPr/>
                </a:tc>
                <a:extLst>
                  <a:ext uri="{0D108BD9-81ED-4DB2-BD59-A6C34878D82A}">
                    <a16:rowId xmlns:a16="http://schemas.microsoft.com/office/drawing/2014/main" val="10006"/>
                  </a:ext>
                </a:extLst>
              </a:tr>
              <a:tr h="394056">
                <a:tc>
                  <a:txBody>
                    <a:bodyPr/>
                    <a:lstStyle/>
                    <a:p>
                      <a:pPr algn="ctr"/>
                      <a:endParaRPr lang="pt-BR" b="1" dirty="0"/>
                    </a:p>
                  </a:txBody>
                  <a:tcPr/>
                </a:tc>
                <a:tc>
                  <a:txBody>
                    <a:bodyPr/>
                    <a:lstStyle/>
                    <a:p>
                      <a:r>
                        <a:rPr lang="pt-BR" dirty="0"/>
                        <a:t>Vida</a:t>
                      </a:r>
                      <a:r>
                        <a:rPr lang="pt-BR" baseline="0" dirty="0"/>
                        <a:t> útil do Bem</a:t>
                      </a:r>
                      <a:endParaRPr lang="pt-BR" dirty="0"/>
                    </a:p>
                  </a:txBody>
                  <a:tcPr/>
                </a:tc>
                <a:tc>
                  <a:txBody>
                    <a:bodyPr/>
                    <a:lstStyle/>
                    <a:p>
                      <a:pPr algn="r"/>
                      <a:r>
                        <a:rPr lang="pt-BR" dirty="0"/>
                        <a:t>10 anos</a:t>
                      </a:r>
                    </a:p>
                  </a:txBody>
                  <a:tcPr/>
                </a:tc>
                <a:extLst>
                  <a:ext uri="{0D108BD9-81ED-4DB2-BD59-A6C34878D82A}">
                    <a16:rowId xmlns:a16="http://schemas.microsoft.com/office/drawing/2014/main" val="10007"/>
                  </a:ext>
                </a:extLst>
              </a:tr>
              <a:tr h="436098">
                <a:tc>
                  <a:txBody>
                    <a:bodyPr/>
                    <a:lstStyle/>
                    <a:p>
                      <a:pPr algn="ctr"/>
                      <a:endParaRPr lang="pt-BR" b="1" dirty="0"/>
                    </a:p>
                  </a:txBody>
                  <a:tcPr/>
                </a:tc>
                <a:tc>
                  <a:txBody>
                    <a:bodyPr/>
                    <a:lstStyle/>
                    <a:p>
                      <a:r>
                        <a:rPr lang="pt-BR" dirty="0"/>
                        <a:t>Somatório: 1+2+3+4+5+6+7+8+9+10</a:t>
                      </a:r>
                    </a:p>
                  </a:txBody>
                  <a:tcPr/>
                </a:tc>
                <a:tc>
                  <a:txBody>
                    <a:bodyPr/>
                    <a:lstStyle/>
                    <a:p>
                      <a:pPr algn="r"/>
                      <a:r>
                        <a:rPr lang="pt-BR" dirty="0"/>
                        <a:t>55</a:t>
                      </a:r>
                    </a:p>
                  </a:txBody>
                  <a:tcPr/>
                </a:tc>
                <a:extLst>
                  <a:ext uri="{0D108BD9-81ED-4DB2-BD59-A6C34878D82A}">
                    <a16:rowId xmlns:a16="http://schemas.microsoft.com/office/drawing/2014/main" val="10008"/>
                  </a:ext>
                </a:extLst>
              </a:tr>
              <a:tr h="258628">
                <a:tc gridSpan="3">
                  <a:txBody>
                    <a:bodyPr/>
                    <a:lstStyle/>
                    <a:p>
                      <a:pPr algn="ctr"/>
                      <a:r>
                        <a:rPr lang="pt-BR" b="1" dirty="0"/>
                        <a:t>CÁLCULO</a:t>
                      </a:r>
                    </a:p>
                  </a:txBody>
                  <a:tcPr/>
                </a:tc>
                <a:tc hMerge="1">
                  <a:txBody>
                    <a:bodyPr/>
                    <a:lstStyle/>
                    <a:p>
                      <a:endParaRPr lang="pt-BR" dirty="0"/>
                    </a:p>
                  </a:txBody>
                  <a:tcPr/>
                </a:tc>
                <a:tc hMerge="1">
                  <a:txBody>
                    <a:bodyPr/>
                    <a:lstStyle/>
                    <a:p>
                      <a:pPr algn="r"/>
                      <a:endParaRPr lang="pt-BR" dirty="0"/>
                    </a:p>
                  </a:txBody>
                  <a:tcPr/>
                </a:tc>
                <a:extLst>
                  <a:ext uri="{0D108BD9-81ED-4DB2-BD59-A6C34878D82A}">
                    <a16:rowId xmlns:a16="http://schemas.microsoft.com/office/drawing/2014/main" val="10009"/>
                  </a:ext>
                </a:extLst>
              </a:tr>
              <a:tr h="182880">
                <a:tc gridSpan="3">
                  <a:txBody>
                    <a:bodyPr/>
                    <a:lstStyle/>
                    <a:p>
                      <a:pPr algn="ctr"/>
                      <a:r>
                        <a:rPr lang="pt-BR" sz="2000" b="1" dirty="0" err="1"/>
                        <a:t>Qtde</a:t>
                      </a:r>
                      <a:r>
                        <a:rPr lang="pt-BR" sz="2000" b="1" baseline="0" dirty="0"/>
                        <a:t> de anos a depreciar / Soma dos Dígitos X Base depreciada</a:t>
                      </a:r>
                      <a:endParaRPr lang="pt-BR" sz="2000" b="1" dirty="0"/>
                    </a:p>
                  </a:txBody>
                  <a:tcPr/>
                </a:tc>
                <a:tc hMerge="1">
                  <a:txBody>
                    <a:bodyPr/>
                    <a:lstStyle/>
                    <a:p>
                      <a:endParaRPr lang="pt-BR" dirty="0"/>
                    </a:p>
                  </a:txBody>
                  <a:tcPr/>
                </a:tc>
                <a:tc hMerge="1">
                  <a:txBody>
                    <a:bodyPr/>
                    <a:lstStyle/>
                    <a:p>
                      <a:pPr algn="r"/>
                      <a:endParaRPr lang="pt-BR" dirty="0"/>
                    </a:p>
                  </a:txBody>
                  <a:tcPr/>
                </a:tc>
                <a:extLst>
                  <a:ext uri="{0D108BD9-81ED-4DB2-BD59-A6C34878D82A}">
                    <a16:rowId xmlns:a16="http://schemas.microsoft.com/office/drawing/2014/main" val="10010"/>
                  </a:ext>
                </a:extLst>
              </a:tr>
              <a:tr h="182880">
                <a:tc>
                  <a:txBody>
                    <a:bodyPr/>
                    <a:lstStyle/>
                    <a:p>
                      <a:pPr algn="ctr"/>
                      <a:endParaRPr lang="pt-BR" b="1" dirty="0"/>
                    </a:p>
                  </a:txBody>
                  <a:tcPr/>
                </a:tc>
                <a:tc>
                  <a:txBody>
                    <a:bodyPr/>
                    <a:lstStyle/>
                    <a:p>
                      <a:endParaRPr lang="pt-BR" dirty="0"/>
                    </a:p>
                  </a:txBody>
                  <a:tcPr/>
                </a:tc>
                <a:tc>
                  <a:txBody>
                    <a:bodyPr/>
                    <a:lstStyle/>
                    <a:p>
                      <a:pPr algn="r"/>
                      <a:endParaRPr lang="pt-BR"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4081925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73846" y="389678"/>
            <a:ext cx="10379954"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80663" y="579550"/>
            <a:ext cx="10666270" cy="702816"/>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 – Soma dos Dígitos </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68</a:t>
            </a:fld>
            <a:endParaRPr lang="pt-BR"/>
          </a:p>
        </p:txBody>
      </p:sp>
      <p:sp>
        <p:nvSpPr>
          <p:cNvPr id="7" name="Retângulo 6"/>
          <p:cNvSpPr/>
          <p:nvPr/>
        </p:nvSpPr>
        <p:spPr>
          <a:xfrm>
            <a:off x="1326523" y="1687132"/>
            <a:ext cx="10431887"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2940064931"/>
              </p:ext>
            </p:extLst>
          </p:nvPr>
        </p:nvGraphicFramePr>
        <p:xfrm>
          <a:off x="788594" y="1034321"/>
          <a:ext cx="10658340" cy="5480063"/>
        </p:xfrm>
        <a:graphic>
          <a:graphicData uri="http://schemas.openxmlformats.org/drawingml/2006/table">
            <a:tbl>
              <a:tblPr firstRow="1" bandRow="1">
                <a:tableStyleId>{5C22544A-7EE6-4342-B048-85BDC9FD1C3A}</a:tableStyleId>
              </a:tblPr>
              <a:tblGrid>
                <a:gridCol w="1982741">
                  <a:extLst>
                    <a:ext uri="{9D8B030D-6E8A-4147-A177-3AD203B41FA5}">
                      <a16:colId xmlns:a16="http://schemas.microsoft.com/office/drawing/2014/main" val="20000"/>
                    </a:ext>
                  </a:extLst>
                </a:gridCol>
                <a:gridCol w="3326646">
                  <a:extLst>
                    <a:ext uri="{9D8B030D-6E8A-4147-A177-3AD203B41FA5}">
                      <a16:colId xmlns:a16="http://schemas.microsoft.com/office/drawing/2014/main" val="20001"/>
                    </a:ext>
                  </a:extLst>
                </a:gridCol>
                <a:gridCol w="2684368">
                  <a:extLst>
                    <a:ext uri="{9D8B030D-6E8A-4147-A177-3AD203B41FA5}">
                      <a16:colId xmlns:a16="http://schemas.microsoft.com/office/drawing/2014/main" val="20002"/>
                    </a:ext>
                  </a:extLst>
                </a:gridCol>
                <a:gridCol w="2664585">
                  <a:extLst>
                    <a:ext uri="{9D8B030D-6E8A-4147-A177-3AD203B41FA5}">
                      <a16:colId xmlns:a16="http://schemas.microsoft.com/office/drawing/2014/main" val="20003"/>
                    </a:ext>
                  </a:extLst>
                </a:gridCol>
              </a:tblGrid>
              <a:tr h="498668">
                <a:tc gridSpan="4">
                  <a:txBody>
                    <a:bodyPr/>
                    <a:lstStyle/>
                    <a:p>
                      <a:pPr algn="ctr"/>
                      <a:r>
                        <a:rPr lang="pt-BR" sz="2400" b="1" dirty="0">
                          <a:solidFill>
                            <a:schemeClr val="tx1"/>
                          </a:solidFill>
                        </a:rPr>
                        <a:t>QUADRO</a:t>
                      </a:r>
                      <a:r>
                        <a:rPr lang="pt-BR" sz="2400" b="1" baseline="0" dirty="0">
                          <a:solidFill>
                            <a:schemeClr val="tx1"/>
                          </a:solidFill>
                        </a:rPr>
                        <a:t> ANUAL DE DEPRECIAÇÃO = 15.000,00</a:t>
                      </a:r>
                      <a:endParaRPr lang="pt-BR" sz="2400" b="1" dirty="0">
                        <a:solidFill>
                          <a:schemeClr val="tx1"/>
                        </a:solidFill>
                      </a:endParaRPr>
                    </a:p>
                  </a:txBody>
                  <a:tcPr/>
                </a:tc>
                <a:tc hMerge="1">
                  <a:txBody>
                    <a:bodyPr/>
                    <a:lstStyle/>
                    <a:p>
                      <a:endParaRPr lang="pt-BR" dirty="0"/>
                    </a:p>
                  </a:txBody>
                  <a:tcPr/>
                </a:tc>
                <a:tc hMerge="1">
                  <a:txBody>
                    <a:bodyPr/>
                    <a:lstStyle/>
                    <a:p>
                      <a:endParaRPr lang="pt-BR" dirty="0"/>
                    </a:p>
                  </a:txBody>
                  <a:tcPr/>
                </a:tc>
                <a:tc hMerge="1">
                  <a:txBody>
                    <a:bodyPr/>
                    <a:lstStyle/>
                    <a:p>
                      <a:endParaRPr lang="pt-BR" dirty="0"/>
                    </a:p>
                  </a:txBody>
                  <a:tcPr/>
                </a:tc>
                <a:extLst>
                  <a:ext uri="{0D108BD9-81ED-4DB2-BD59-A6C34878D82A}">
                    <a16:rowId xmlns:a16="http://schemas.microsoft.com/office/drawing/2014/main" val="10000"/>
                  </a:ext>
                </a:extLst>
              </a:tr>
              <a:tr h="678433">
                <a:tc>
                  <a:txBody>
                    <a:bodyPr/>
                    <a:lstStyle/>
                    <a:p>
                      <a:pPr algn="ctr"/>
                      <a:r>
                        <a:rPr lang="pt-BR" sz="2000" b="1" dirty="0">
                          <a:solidFill>
                            <a:schemeClr val="tx1"/>
                          </a:solidFill>
                        </a:rPr>
                        <a:t>ANO</a:t>
                      </a:r>
                    </a:p>
                  </a:txBody>
                  <a:tcPr/>
                </a:tc>
                <a:tc>
                  <a:txBody>
                    <a:bodyPr/>
                    <a:lstStyle/>
                    <a:p>
                      <a:pPr algn="ctr"/>
                      <a:r>
                        <a:rPr lang="pt-BR" sz="2000" b="1" dirty="0">
                          <a:solidFill>
                            <a:schemeClr val="tx1"/>
                          </a:solidFill>
                        </a:rPr>
                        <a:t>Formula</a:t>
                      </a:r>
                    </a:p>
                  </a:txBody>
                  <a:tcPr/>
                </a:tc>
                <a:tc>
                  <a:txBody>
                    <a:bodyPr/>
                    <a:lstStyle/>
                    <a:p>
                      <a:pPr algn="ctr"/>
                      <a:r>
                        <a:rPr lang="pt-BR" sz="2000" b="1" dirty="0">
                          <a:solidFill>
                            <a:schemeClr val="tx1"/>
                          </a:solidFill>
                        </a:rPr>
                        <a:t>Valor acumulado da depreciação</a:t>
                      </a:r>
                    </a:p>
                  </a:txBody>
                  <a:tcPr/>
                </a:tc>
                <a:tc>
                  <a:txBody>
                    <a:bodyPr/>
                    <a:lstStyle/>
                    <a:p>
                      <a:pPr algn="ctr"/>
                      <a:r>
                        <a:rPr lang="pt-BR" sz="2000" b="1" dirty="0">
                          <a:solidFill>
                            <a:schemeClr val="tx1"/>
                          </a:solidFill>
                        </a:rPr>
                        <a:t>Saldo</a:t>
                      </a:r>
                      <a:r>
                        <a:rPr lang="pt-BR" sz="2000" b="1" baseline="0" dirty="0">
                          <a:solidFill>
                            <a:schemeClr val="tx1"/>
                          </a:solidFill>
                        </a:rPr>
                        <a:t> Acumulado</a:t>
                      </a:r>
                      <a:endParaRPr lang="pt-BR" sz="2000" b="1" dirty="0">
                        <a:solidFill>
                          <a:schemeClr val="tx1"/>
                        </a:solidFill>
                      </a:endParaRPr>
                    </a:p>
                  </a:txBody>
                  <a:tcPr/>
                </a:tc>
                <a:extLst>
                  <a:ext uri="{0D108BD9-81ED-4DB2-BD59-A6C34878D82A}">
                    <a16:rowId xmlns:a16="http://schemas.microsoft.com/office/drawing/2014/main" val="10001"/>
                  </a:ext>
                </a:extLst>
              </a:tr>
              <a:tr h="404475">
                <a:tc>
                  <a:txBody>
                    <a:bodyPr/>
                    <a:lstStyle/>
                    <a:p>
                      <a:pPr algn="ctr"/>
                      <a:r>
                        <a:rPr lang="pt-BR" dirty="0"/>
                        <a:t>ANO 1</a:t>
                      </a:r>
                    </a:p>
                  </a:txBody>
                  <a:tcPr/>
                </a:tc>
                <a:tc>
                  <a:txBody>
                    <a:bodyPr/>
                    <a:lstStyle/>
                    <a:p>
                      <a:pPr algn="r"/>
                      <a:r>
                        <a:rPr lang="pt-BR" dirty="0"/>
                        <a:t>13.500,00 x 10 /55</a:t>
                      </a:r>
                    </a:p>
                  </a:txBody>
                  <a:tcPr/>
                </a:tc>
                <a:tc>
                  <a:txBody>
                    <a:bodyPr/>
                    <a:lstStyle/>
                    <a:p>
                      <a:pPr algn="r"/>
                      <a:r>
                        <a:rPr lang="pt-BR" dirty="0"/>
                        <a:t>2.454,54</a:t>
                      </a:r>
                    </a:p>
                  </a:txBody>
                  <a:tcPr/>
                </a:tc>
                <a:tc>
                  <a:txBody>
                    <a:bodyPr/>
                    <a:lstStyle/>
                    <a:p>
                      <a:pPr algn="r"/>
                      <a:r>
                        <a:rPr lang="pt-BR" dirty="0"/>
                        <a:t>12.545,46</a:t>
                      </a:r>
                    </a:p>
                  </a:txBody>
                  <a:tcPr/>
                </a:tc>
                <a:extLst>
                  <a:ext uri="{0D108BD9-81ED-4DB2-BD59-A6C34878D82A}">
                    <a16:rowId xmlns:a16="http://schemas.microsoft.com/office/drawing/2014/main" val="10002"/>
                  </a:ext>
                </a:extLst>
              </a:tr>
              <a:tr h="404475">
                <a:tc>
                  <a:txBody>
                    <a:bodyPr/>
                    <a:lstStyle/>
                    <a:p>
                      <a:pPr algn="ctr"/>
                      <a:r>
                        <a:rPr lang="pt-BR" dirty="0"/>
                        <a:t>ANO 2</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13.500,00 x 09 /55</a:t>
                      </a:r>
                    </a:p>
                  </a:txBody>
                  <a:tcPr/>
                </a:tc>
                <a:tc>
                  <a:txBody>
                    <a:bodyPr/>
                    <a:lstStyle/>
                    <a:p>
                      <a:pPr algn="r"/>
                      <a:r>
                        <a:rPr lang="pt-BR" dirty="0"/>
                        <a:t>2.209,09</a:t>
                      </a:r>
                    </a:p>
                  </a:txBody>
                  <a:tcPr/>
                </a:tc>
                <a:tc>
                  <a:txBody>
                    <a:bodyPr/>
                    <a:lstStyle/>
                    <a:p>
                      <a:pPr algn="r"/>
                      <a:r>
                        <a:rPr lang="pt-BR" dirty="0"/>
                        <a:t>10.336,37</a:t>
                      </a:r>
                    </a:p>
                  </a:txBody>
                  <a:tcPr/>
                </a:tc>
                <a:extLst>
                  <a:ext uri="{0D108BD9-81ED-4DB2-BD59-A6C34878D82A}">
                    <a16:rowId xmlns:a16="http://schemas.microsoft.com/office/drawing/2014/main" val="10003"/>
                  </a:ext>
                </a:extLst>
              </a:tr>
              <a:tr h="404475">
                <a:tc>
                  <a:txBody>
                    <a:bodyPr/>
                    <a:lstStyle/>
                    <a:p>
                      <a:pPr algn="ctr"/>
                      <a:r>
                        <a:rPr lang="pt-BR" dirty="0"/>
                        <a:t>ANO 3 </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13.500,00 x 08 /55</a:t>
                      </a:r>
                    </a:p>
                  </a:txBody>
                  <a:tcPr/>
                </a:tc>
                <a:tc>
                  <a:txBody>
                    <a:bodyPr/>
                    <a:lstStyle/>
                    <a:p>
                      <a:pPr algn="r"/>
                      <a:r>
                        <a:rPr lang="pt-BR" dirty="0"/>
                        <a:t>1.963,63</a:t>
                      </a:r>
                    </a:p>
                  </a:txBody>
                  <a:tcPr/>
                </a:tc>
                <a:tc>
                  <a:txBody>
                    <a:bodyPr/>
                    <a:lstStyle/>
                    <a:p>
                      <a:pPr algn="r"/>
                      <a:r>
                        <a:rPr lang="pt-BR" dirty="0"/>
                        <a:t>8.372,74</a:t>
                      </a:r>
                    </a:p>
                  </a:txBody>
                  <a:tcPr/>
                </a:tc>
                <a:extLst>
                  <a:ext uri="{0D108BD9-81ED-4DB2-BD59-A6C34878D82A}">
                    <a16:rowId xmlns:a16="http://schemas.microsoft.com/office/drawing/2014/main" val="10004"/>
                  </a:ext>
                </a:extLst>
              </a:tr>
              <a:tr h="404475">
                <a:tc>
                  <a:txBody>
                    <a:bodyPr/>
                    <a:lstStyle/>
                    <a:p>
                      <a:pPr algn="ctr"/>
                      <a:r>
                        <a:rPr lang="pt-BR" dirty="0"/>
                        <a:t>ANO 4</a:t>
                      </a:r>
                    </a:p>
                  </a:txBody>
                  <a:tcPr/>
                </a:tc>
                <a:tc>
                  <a:txBody>
                    <a:bodyPr/>
                    <a:lstStyle/>
                    <a:p>
                      <a:pPr algn="r"/>
                      <a:r>
                        <a:rPr lang="pt-BR" dirty="0"/>
                        <a:t>13.500,00 x 07 /55</a:t>
                      </a:r>
                    </a:p>
                  </a:txBody>
                  <a:tcPr/>
                </a:tc>
                <a:tc>
                  <a:txBody>
                    <a:bodyPr/>
                    <a:lstStyle/>
                    <a:p>
                      <a:pPr algn="r"/>
                      <a:r>
                        <a:rPr lang="pt-BR" dirty="0"/>
                        <a:t>1.718,18</a:t>
                      </a:r>
                    </a:p>
                  </a:txBody>
                  <a:tcPr/>
                </a:tc>
                <a:tc>
                  <a:txBody>
                    <a:bodyPr/>
                    <a:lstStyle/>
                    <a:p>
                      <a:pPr algn="r"/>
                      <a:r>
                        <a:rPr lang="pt-BR" dirty="0"/>
                        <a:t>6.654,56</a:t>
                      </a:r>
                    </a:p>
                  </a:txBody>
                  <a:tcPr/>
                </a:tc>
                <a:extLst>
                  <a:ext uri="{0D108BD9-81ED-4DB2-BD59-A6C34878D82A}">
                    <a16:rowId xmlns:a16="http://schemas.microsoft.com/office/drawing/2014/main" val="10005"/>
                  </a:ext>
                </a:extLst>
              </a:tr>
              <a:tr h="404475">
                <a:tc>
                  <a:txBody>
                    <a:bodyPr/>
                    <a:lstStyle/>
                    <a:p>
                      <a:pPr algn="ctr"/>
                      <a:r>
                        <a:rPr lang="pt-BR" dirty="0"/>
                        <a:t>ANO 5</a:t>
                      </a:r>
                    </a:p>
                  </a:txBody>
                  <a:tcPr/>
                </a:tc>
                <a:tc>
                  <a:txBody>
                    <a:bodyPr/>
                    <a:lstStyle/>
                    <a:p>
                      <a:pPr algn="r"/>
                      <a:r>
                        <a:rPr lang="pt-BR" dirty="0"/>
                        <a:t>13.500,00 x 06 /55</a:t>
                      </a:r>
                    </a:p>
                  </a:txBody>
                  <a:tcPr/>
                </a:tc>
                <a:tc>
                  <a:txBody>
                    <a:bodyPr/>
                    <a:lstStyle/>
                    <a:p>
                      <a:pPr algn="r"/>
                      <a:r>
                        <a:rPr lang="pt-BR" dirty="0"/>
                        <a:t>1.472,72</a:t>
                      </a:r>
                    </a:p>
                  </a:txBody>
                  <a:tcPr/>
                </a:tc>
                <a:tc>
                  <a:txBody>
                    <a:bodyPr/>
                    <a:lstStyle/>
                    <a:p>
                      <a:pPr algn="r"/>
                      <a:r>
                        <a:rPr lang="pt-BR" dirty="0"/>
                        <a:t>5.181,84</a:t>
                      </a:r>
                    </a:p>
                  </a:txBody>
                  <a:tcPr/>
                </a:tc>
                <a:extLst>
                  <a:ext uri="{0D108BD9-81ED-4DB2-BD59-A6C34878D82A}">
                    <a16:rowId xmlns:a16="http://schemas.microsoft.com/office/drawing/2014/main" val="10006"/>
                  </a:ext>
                </a:extLst>
              </a:tr>
              <a:tr h="404475">
                <a:tc>
                  <a:txBody>
                    <a:bodyPr/>
                    <a:lstStyle/>
                    <a:p>
                      <a:pPr algn="ctr"/>
                      <a:r>
                        <a:rPr lang="pt-BR" dirty="0"/>
                        <a:t>ANO 6</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13.500,00 x 05 /55</a:t>
                      </a:r>
                    </a:p>
                  </a:txBody>
                  <a:tcPr/>
                </a:tc>
                <a:tc>
                  <a:txBody>
                    <a:bodyPr/>
                    <a:lstStyle/>
                    <a:p>
                      <a:pPr algn="r"/>
                      <a:r>
                        <a:rPr lang="pt-BR" dirty="0"/>
                        <a:t>1.227,27</a:t>
                      </a:r>
                    </a:p>
                  </a:txBody>
                  <a:tcPr/>
                </a:tc>
                <a:tc>
                  <a:txBody>
                    <a:bodyPr/>
                    <a:lstStyle/>
                    <a:p>
                      <a:pPr algn="r"/>
                      <a:r>
                        <a:rPr lang="pt-BR" dirty="0"/>
                        <a:t>3.954,57</a:t>
                      </a:r>
                    </a:p>
                  </a:txBody>
                  <a:tcPr/>
                </a:tc>
                <a:extLst>
                  <a:ext uri="{0D108BD9-81ED-4DB2-BD59-A6C34878D82A}">
                    <a16:rowId xmlns:a16="http://schemas.microsoft.com/office/drawing/2014/main" val="10007"/>
                  </a:ext>
                </a:extLst>
              </a:tr>
              <a:tr h="404475">
                <a:tc>
                  <a:txBody>
                    <a:bodyPr/>
                    <a:lstStyle/>
                    <a:p>
                      <a:pPr algn="ctr"/>
                      <a:r>
                        <a:rPr lang="pt-BR" dirty="0"/>
                        <a:t>ANO 7</a:t>
                      </a:r>
                    </a:p>
                  </a:txBody>
                  <a:tcPr/>
                </a:tc>
                <a:tc>
                  <a:txBody>
                    <a:bodyPr/>
                    <a:lstStyle/>
                    <a:p>
                      <a:pPr algn="r"/>
                      <a:r>
                        <a:rPr lang="pt-BR" dirty="0"/>
                        <a:t>13.500,00 x 04 /55</a:t>
                      </a:r>
                    </a:p>
                  </a:txBody>
                  <a:tcPr/>
                </a:tc>
                <a:tc>
                  <a:txBody>
                    <a:bodyPr/>
                    <a:lstStyle/>
                    <a:p>
                      <a:pPr algn="r"/>
                      <a:r>
                        <a:rPr lang="pt-BR" dirty="0"/>
                        <a:t>981,81</a:t>
                      </a:r>
                    </a:p>
                  </a:txBody>
                  <a:tcPr/>
                </a:tc>
                <a:tc>
                  <a:txBody>
                    <a:bodyPr/>
                    <a:lstStyle/>
                    <a:p>
                      <a:pPr algn="r"/>
                      <a:r>
                        <a:rPr lang="pt-BR" dirty="0"/>
                        <a:t>2.972,76</a:t>
                      </a:r>
                    </a:p>
                  </a:txBody>
                  <a:tcPr/>
                </a:tc>
                <a:extLst>
                  <a:ext uri="{0D108BD9-81ED-4DB2-BD59-A6C34878D82A}">
                    <a16:rowId xmlns:a16="http://schemas.microsoft.com/office/drawing/2014/main" val="10008"/>
                  </a:ext>
                </a:extLst>
              </a:tr>
              <a:tr h="404475">
                <a:tc>
                  <a:txBody>
                    <a:bodyPr/>
                    <a:lstStyle/>
                    <a:p>
                      <a:pPr algn="ctr"/>
                      <a:r>
                        <a:rPr lang="pt-BR" dirty="0"/>
                        <a:t>ANO 8</a:t>
                      </a:r>
                    </a:p>
                  </a:txBody>
                  <a:tcPr/>
                </a:tc>
                <a:tc>
                  <a:txBody>
                    <a:bodyPr/>
                    <a:lstStyle/>
                    <a:p>
                      <a:pPr algn="r"/>
                      <a:r>
                        <a:rPr lang="pt-BR" dirty="0"/>
                        <a:t>13.500,00 x 03 /55</a:t>
                      </a:r>
                    </a:p>
                  </a:txBody>
                  <a:tcPr/>
                </a:tc>
                <a:tc>
                  <a:txBody>
                    <a:bodyPr/>
                    <a:lstStyle/>
                    <a:p>
                      <a:pPr algn="r"/>
                      <a:r>
                        <a:rPr lang="pt-BR" dirty="0"/>
                        <a:t>736,36</a:t>
                      </a:r>
                    </a:p>
                  </a:txBody>
                  <a:tcPr/>
                </a:tc>
                <a:tc>
                  <a:txBody>
                    <a:bodyPr/>
                    <a:lstStyle/>
                    <a:p>
                      <a:pPr algn="r"/>
                      <a:r>
                        <a:rPr lang="pt-BR" dirty="0"/>
                        <a:t>2.236,40</a:t>
                      </a:r>
                    </a:p>
                  </a:txBody>
                  <a:tcPr/>
                </a:tc>
                <a:extLst>
                  <a:ext uri="{0D108BD9-81ED-4DB2-BD59-A6C34878D82A}">
                    <a16:rowId xmlns:a16="http://schemas.microsoft.com/office/drawing/2014/main" val="10009"/>
                  </a:ext>
                </a:extLst>
              </a:tr>
              <a:tr h="404475">
                <a:tc>
                  <a:txBody>
                    <a:bodyPr/>
                    <a:lstStyle/>
                    <a:p>
                      <a:pPr algn="ctr"/>
                      <a:r>
                        <a:rPr lang="pt-BR" dirty="0"/>
                        <a:t>ANO 9</a:t>
                      </a:r>
                    </a:p>
                  </a:txBody>
                  <a:tcPr/>
                </a:tc>
                <a:tc>
                  <a:txBody>
                    <a:bodyPr/>
                    <a:lstStyle/>
                    <a:p>
                      <a:pPr algn="r"/>
                      <a:r>
                        <a:rPr lang="pt-BR" dirty="0"/>
                        <a:t>13.500,00 x 02 /55</a:t>
                      </a:r>
                    </a:p>
                  </a:txBody>
                  <a:tcPr/>
                </a:tc>
                <a:tc>
                  <a:txBody>
                    <a:bodyPr/>
                    <a:lstStyle/>
                    <a:p>
                      <a:pPr algn="r"/>
                      <a:r>
                        <a:rPr lang="pt-BR" dirty="0"/>
                        <a:t>490,90</a:t>
                      </a:r>
                    </a:p>
                  </a:txBody>
                  <a:tcPr/>
                </a:tc>
                <a:tc>
                  <a:txBody>
                    <a:bodyPr/>
                    <a:lstStyle/>
                    <a:p>
                      <a:pPr algn="r"/>
                      <a:r>
                        <a:rPr lang="pt-BR" dirty="0"/>
                        <a:t>1.745,55</a:t>
                      </a:r>
                    </a:p>
                  </a:txBody>
                  <a:tcPr/>
                </a:tc>
                <a:extLst>
                  <a:ext uri="{0D108BD9-81ED-4DB2-BD59-A6C34878D82A}">
                    <a16:rowId xmlns:a16="http://schemas.microsoft.com/office/drawing/2014/main" val="10010"/>
                  </a:ext>
                </a:extLst>
              </a:tr>
              <a:tr h="619439">
                <a:tc>
                  <a:txBody>
                    <a:bodyPr/>
                    <a:lstStyle/>
                    <a:p>
                      <a:pPr algn="ctr"/>
                      <a:r>
                        <a:rPr lang="pt-BR" dirty="0"/>
                        <a:t>ANO 10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pt-BR" dirty="0"/>
                        <a:t>13.500,00 x 01 /55</a:t>
                      </a:r>
                    </a:p>
                    <a:p>
                      <a:pPr marL="0" marR="0" lvl="0" indent="0" algn="r" defTabSz="914400" rtl="0" eaLnBrk="1" fontAlgn="auto" latinLnBrk="0" hangingPunct="1">
                        <a:lnSpc>
                          <a:spcPct val="100000"/>
                        </a:lnSpc>
                        <a:spcBef>
                          <a:spcPts val="0"/>
                        </a:spcBef>
                        <a:spcAft>
                          <a:spcPts val="0"/>
                        </a:spcAft>
                        <a:buClrTx/>
                        <a:buSzTx/>
                        <a:buFontTx/>
                        <a:buNone/>
                        <a:tabLst/>
                        <a:defRPr/>
                      </a:pPr>
                      <a:endParaRPr lang="pt-BR" dirty="0"/>
                    </a:p>
                  </a:txBody>
                  <a:tcPr/>
                </a:tc>
                <a:tc>
                  <a:txBody>
                    <a:bodyPr/>
                    <a:lstStyle/>
                    <a:p>
                      <a:pPr algn="r"/>
                      <a:r>
                        <a:rPr lang="pt-BR" dirty="0"/>
                        <a:t>245,55</a:t>
                      </a:r>
                    </a:p>
                  </a:txBody>
                  <a:tcPr/>
                </a:tc>
                <a:tc>
                  <a:txBody>
                    <a:bodyPr/>
                    <a:lstStyle/>
                    <a:p>
                      <a:pPr algn="r"/>
                      <a:r>
                        <a:rPr lang="pt-BR" dirty="0"/>
                        <a:t>1.500,00</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2613743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 – Unidades Produzidas</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69</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571620" y="2224443"/>
            <a:ext cx="11052636" cy="2677656"/>
          </a:xfrm>
          <a:prstGeom prst="rect">
            <a:avLst/>
          </a:prstGeom>
        </p:spPr>
        <p:txBody>
          <a:bodyPr wrap="square">
            <a:spAutoFit/>
          </a:bodyPr>
          <a:lstStyle/>
          <a:p>
            <a:pPr lvl="1" algn="just"/>
            <a:r>
              <a:rPr lang="pt-BR" sz="2800" dirty="0">
                <a:latin typeface="Arial" panose="020B0604020202020204" pitchFamily="34" charset="0"/>
                <a:cs typeface="Arial" panose="020B0604020202020204" pitchFamily="34" charset="0"/>
              </a:rPr>
              <a:t>	 Utilizada tanto na área privada como pública especificamente em equipamentos industriais de produção de materiais. Consiste em depreciar o valor do equipamento pela capacidade de produção anual, estabelecida em manuais ou com nova base quando de redução ou ampliação considerável e que possa distorcer os resultados.</a:t>
            </a:r>
          </a:p>
        </p:txBody>
      </p:sp>
    </p:spTree>
    <p:extLst>
      <p:ext uri="{BB962C8B-B14F-4D97-AF65-F5344CB8AC3E}">
        <p14:creationId xmlns:p14="http://schemas.microsoft.com/office/powerpoint/2010/main" val="911760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309092"/>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 AVALIAÇÃO E BAIXA - Atualizado</a:t>
            </a:r>
          </a:p>
        </p:txBody>
      </p:sp>
      <p:sp>
        <p:nvSpPr>
          <p:cNvPr id="3" name="Espaço Reservado para Conteúdo 2"/>
          <p:cNvSpPr>
            <a:spLocks noGrp="1"/>
          </p:cNvSpPr>
          <p:nvPr>
            <p:ph idx="1"/>
          </p:nvPr>
        </p:nvSpPr>
        <p:spPr>
          <a:xfrm>
            <a:off x="838200" y="1146221"/>
            <a:ext cx="10608733" cy="4940590"/>
          </a:xfrm>
        </p:spPr>
        <p:txBody>
          <a:bodyPr>
            <a:normAutofit/>
          </a:bodyPr>
          <a:lstStyle/>
          <a:p>
            <a:pPr marL="457200" lvl="1" indent="0">
              <a:buNone/>
            </a:pPr>
            <a:endParaRPr lang="pt-BR" sz="1800" dirty="0"/>
          </a:p>
          <a:p>
            <a:pPr marL="457200" lvl="1" indent="0">
              <a:buNone/>
            </a:pPr>
            <a:r>
              <a:rPr lang="pt-BR" sz="2000" b="1" dirty="0">
                <a:latin typeface="Arial" panose="020B0604020202020204" pitchFamily="34" charset="0"/>
                <a:cs typeface="Arial" panose="020B0604020202020204" pitchFamily="34" charset="0"/>
              </a:rPr>
              <a:t>3- Avaliação dos bens públicos: </a:t>
            </a:r>
          </a:p>
          <a:p>
            <a:pPr marL="457200" lvl="1" indent="0">
              <a:buNone/>
            </a:pPr>
            <a:r>
              <a:rPr lang="pt-BR" sz="2000" dirty="0">
                <a:latin typeface="Arial" panose="020B0604020202020204" pitchFamily="34" charset="0"/>
                <a:cs typeface="Arial" panose="020B0604020202020204" pitchFamily="34" charset="0"/>
              </a:rPr>
              <a:t>a) Método de reavaliação e avaliação </a:t>
            </a:r>
          </a:p>
          <a:p>
            <a:pPr marL="457200" lvl="1" indent="0">
              <a:buNone/>
            </a:pPr>
            <a:r>
              <a:rPr lang="pt-BR" sz="2000" dirty="0">
                <a:latin typeface="Arial" panose="020B0604020202020204" pitchFamily="34" charset="0"/>
                <a:cs typeface="Arial" panose="020B0604020202020204" pitchFamily="34" charset="0"/>
              </a:rPr>
              <a:t>b) Reavaliação </a:t>
            </a:r>
          </a:p>
          <a:p>
            <a:pPr marL="457200" lvl="1" indent="0">
              <a:buNone/>
            </a:pPr>
            <a:r>
              <a:rPr lang="pt-BR" sz="2000" dirty="0">
                <a:latin typeface="Arial" panose="020B0604020202020204" pitchFamily="34" charset="0"/>
                <a:cs typeface="Arial" panose="020B0604020202020204" pitchFamily="34" charset="0"/>
              </a:rPr>
              <a:t>c) Valor recuperável </a:t>
            </a:r>
          </a:p>
          <a:p>
            <a:pPr marL="457200" lvl="1" indent="0">
              <a:buNone/>
            </a:pPr>
            <a:r>
              <a:rPr lang="pt-BR" sz="2000" dirty="0">
                <a:latin typeface="Arial" panose="020B0604020202020204" pitchFamily="34" charset="0"/>
                <a:cs typeface="Arial" panose="020B0604020202020204" pitchFamily="34" charset="0"/>
              </a:rPr>
              <a:t>d) </a:t>
            </a:r>
            <a:r>
              <a:rPr lang="pt-BR" sz="2000" dirty="0" err="1">
                <a:latin typeface="Arial" panose="020B0604020202020204" pitchFamily="34" charset="0"/>
                <a:cs typeface="Arial" panose="020B0604020202020204" pitchFamily="34" charset="0"/>
              </a:rPr>
              <a:t>Impairment</a:t>
            </a:r>
            <a:r>
              <a:rPr lang="pt-BR" sz="2000" dirty="0">
                <a:latin typeface="Arial" panose="020B0604020202020204" pitchFamily="34" charset="0"/>
                <a:cs typeface="Arial" panose="020B0604020202020204" pitchFamily="34" charset="0"/>
              </a:rPr>
              <a:t> </a:t>
            </a:r>
          </a:p>
          <a:p>
            <a:pPr marL="457200" lvl="1" indent="0">
              <a:buNone/>
            </a:pPr>
            <a:r>
              <a:rPr lang="pt-BR" sz="2000" dirty="0">
                <a:latin typeface="Arial" panose="020B0604020202020204" pitchFamily="34" charset="0"/>
                <a:cs typeface="Arial" panose="020B0604020202020204" pitchFamily="34" charset="0"/>
              </a:rPr>
              <a:t>e) Reversão do valor recuperável </a:t>
            </a:r>
          </a:p>
          <a:p>
            <a:pPr marL="457200" lvl="1" indent="0">
              <a:buNone/>
            </a:pPr>
            <a:r>
              <a:rPr lang="pt-BR" sz="2000" dirty="0">
                <a:latin typeface="Arial" panose="020B0604020202020204" pitchFamily="34" charset="0"/>
                <a:cs typeface="Arial" panose="020B0604020202020204" pitchFamily="34" charset="0"/>
              </a:rPr>
              <a:t>f) Definição de bens permanente</a:t>
            </a:r>
          </a:p>
          <a:p>
            <a:pPr marL="457200" lvl="1" indent="0">
              <a:buNone/>
            </a:pPr>
            <a:r>
              <a:rPr lang="pt-BR" sz="2000" dirty="0">
                <a:latin typeface="Arial" panose="020B0604020202020204" pitchFamily="34" charset="0"/>
                <a:cs typeface="Arial" panose="020B0604020202020204" pitchFamily="34" charset="0"/>
              </a:rPr>
              <a:t>g) Fatores excludentes </a:t>
            </a:r>
          </a:p>
          <a:p>
            <a:pPr marL="457200" lvl="1" indent="0">
              <a:buNone/>
            </a:pPr>
            <a:r>
              <a:rPr lang="pt-BR" sz="2000" dirty="0">
                <a:latin typeface="Arial" panose="020B0604020202020204" pitchFamily="34" charset="0"/>
                <a:cs typeface="Arial" panose="020B0604020202020204" pitchFamily="34" charset="0"/>
              </a:rPr>
              <a:t>h) Recebimento de bens públicos </a:t>
            </a:r>
          </a:p>
          <a:p>
            <a:pPr marL="457200" lvl="1" indent="0">
              <a:buNone/>
            </a:pPr>
            <a:r>
              <a:rPr lang="pt-BR" sz="2000" dirty="0">
                <a:latin typeface="Arial" panose="020B0604020202020204" pitchFamily="34" charset="0"/>
                <a:cs typeface="Arial" panose="020B0604020202020204" pitchFamily="34" charset="0"/>
              </a:rPr>
              <a:t>i) Número de tombamento </a:t>
            </a:r>
          </a:p>
          <a:p>
            <a:pPr lvl="1"/>
            <a:endParaRPr lang="pt-BR" sz="1800" b="1" dirty="0">
              <a:latin typeface="Arial" panose="020B0604020202020204" pitchFamily="34" charset="0"/>
              <a:cs typeface="Arial" panose="020B0604020202020204" pitchFamily="34" charset="0"/>
            </a:endParaRPr>
          </a:p>
          <a:p>
            <a:pPr lvl="1"/>
            <a:endParaRPr lang="pt-BR" sz="1800" b="1"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a:xfrm>
            <a:off x="0" y="6588796"/>
            <a:ext cx="4114800" cy="237633"/>
          </a:xfrm>
        </p:spPr>
        <p:txBody>
          <a:bodyPr/>
          <a:lstStyle/>
          <a:p>
            <a:r>
              <a:rPr lang="pt-BR"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a:t>
            </a:fld>
            <a:endParaRPr lang="pt-BR"/>
          </a:p>
        </p:txBody>
      </p:sp>
    </p:spTree>
    <p:extLst>
      <p:ext uri="{BB962C8B-B14F-4D97-AF65-F5344CB8AC3E}">
        <p14:creationId xmlns:p14="http://schemas.microsoft.com/office/powerpoint/2010/main" val="1867694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73846" y="389678"/>
            <a:ext cx="10379954"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780663" y="831606"/>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 – Unidades Produzidas</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70</a:t>
            </a:fld>
            <a:endParaRPr lang="pt-BR"/>
          </a:p>
        </p:txBody>
      </p:sp>
      <p:sp>
        <p:nvSpPr>
          <p:cNvPr id="7" name="Retângulo 6"/>
          <p:cNvSpPr/>
          <p:nvPr/>
        </p:nvSpPr>
        <p:spPr>
          <a:xfrm>
            <a:off x="1326523" y="1687132"/>
            <a:ext cx="10431887"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graphicFrame>
        <p:nvGraphicFramePr>
          <p:cNvPr id="8" name="Tabela 7"/>
          <p:cNvGraphicFramePr>
            <a:graphicFrameLocks noGrp="1"/>
          </p:cNvGraphicFramePr>
          <p:nvPr>
            <p:extLst>
              <p:ext uri="{D42A27DB-BD31-4B8C-83A1-F6EECF244321}">
                <p14:modId xmlns:p14="http://schemas.microsoft.com/office/powerpoint/2010/main" val="120676704"/>
              </p:ext>
            </p:extLst>
          </p:nvPr>
        </p:nvGraphicFramePr>
        <p:xfrm>
          <a:off x="482601" y="1243547"/>
          <a:ext cx="10871199" cy="5172550"/>
        </p:xfrm>
        <a:graphic>
          <a:graphicData uri="http://schemas.openxmlformats.org/drawingml/2006/table">
            <a:tbl>
              <a:tblPr firstRow="1" bandRow="1">
                <a:tableStyleId>{5C22544A-7EE6-4342-B048-85BDC9FD1C3A}</a:tableStyleId>
              </a:tblPr>
              <a:tblGrid>
                <a:gridCol w="870365">
                  <a:extLst>
                    <a:ext uri="{9D8B030D-6E8A-4147-A177-3AD203B41FA5}">
                      <a16:colId xmlns:a16="http://schemas.microsoft.com/office/drawing/2014/main" val="20000"/>
                    </a:ext>
                  </a:extLst>
                </a:gridCol>
                <a:gridCol w="6377101">
                  <a:extLst>
                    <a:ext uri="{9D8B030D-6E8A-4147-A177-3AD203B41FA5}">
                      <a16:colId xmlns:a16="http://schemas.microsoft.com/office/drawing/2014/main" val="20001"/>
                    </a:ext>
                  </a:extLst>
                </a:gridCol>
                <a:gridCol w="3623733">
                  <a:extLst>
                    <a:ext uri="{9D8B030D-6E8A-4147-A177-3AD203B41FA5}">
                      <a16:colId xmlns:a16="http://schemas.microsoft.com/office/drawing/2014/main" val="20002"/>
                    </a:ext>
                  </a:extLst>
                </a:gridCol>
              </a:tblGrid>
              <a:tr h="517255">
                <a:tc>
                  <a:txBody>
                    <a:bodyPr/>
                    <a:lstStyle/>
                    <a:p>
                      <a:endParaRPr lang="pt-BR" dirty="0"/>
                    </a:p>
                  </a:txBody>
                  <a:tcPr/>
                </a:tc>
                <a:tc>
                  <a:txBody>
                    <a:bodyPr/>
                    <a:lstStyle/>
                    <a:p>
                      <a:r>
                        <a:rPr lang="pt-BR" dirty="0">
                          <a:solidFill>
                            <a:schemeClr val="tx1"/>
                          </a:solidFill>
                        </a:rPr>
                        <a:t>DEPRECIAÇÃO</a:t>
                      </a:r>
                    </a:p>
                  </a:txBody>
                  <a:tcPr/>
                </a:tc>
                <a:tc>
                  <a:txBody>
                    <a:bodyPr/>
                    <a:lstStyle/>
                    <a:p>
                      <a:endParaRPr lang="pt-BR" dirty="0"/>
                    </a:p>
                  </a:txBody>
                  <a:tcPr/>
                </a:tc>
                <a:extLst>
                  <a:ext uri="{0D108BD9-81ED-4DB2-BD59-A6C34878D82A}">
                    <a16:rowId xmlns:a16="http://schemas.microsoft.com/office/drawing/2014/main" val="10000"/>
                  </a:ext>
                </a:extLst>
              </a:tr>
              <a:tr h="517255">
                <a:tc>
                  <a:txBody>
                    <a:bodyPr/>
                    <a:lstStyle/>
                    <a:p>
                      <a:pPr algn="ctr"/>
                      <a:endParaRPr lang="pt-BR" b="1" dirty="0"/>
                    </a:p>
                  </a:txBody>
                  <a:tcPr/>
                </a:tc>
                <a:tc>
                  <a:txBody>
                    <a:bodyPr/>
                    <a:lstStyle/>
                    <a:p>
                      <a:r>
                        <a:rPr lang="pt-BR" dirty="0"/>
                        <a:t>Máquinas, Utensílios e Equipamentos </a:t>
                      </a:r>
                    </a:p>
                  </a:txBody>
                  <a:tcPr/>
                </a:tc>
                <a:tc>
                  <a:txBody>
                    <a:bodyPr/>
                    <a:lstStyle/>
                    <a:p>
                      <a:endParaRPr lang="pt-BR" dirty="0"/>
                    </a:p>
                  </a:txBody>
                  <a:tcPr/>
                </a:tc>
                <a:extLst>
                  <a:ext uri="{0D108BD9-81ED-4DB2-BD59-A6C34878D82A}">
                    <a16:rowId xmlns:a16="http://schemas.microsoft.com/office/drawing/2014/main" val="10001"/>
                  </a:ext>
                </a:extLst>
              </a:tr>
              <a:tr h="517255">
                <a:tc>
                  <a:txBody>
                    <a:bodyPr/>
                    <a:lstStyle/>
                    <a:p>
                      <a:pPr algn="ctr"/>
                      <a:endParaRPr lang="pt-BR" b="1" dirty="0"/>
                    </a:p>
                  </a:txBody>
                  <a:tcPr/>
                </a:tc>
                <a:tc>
                  <a:txBody>
                    <a:bodyPr/>
                    <a:lstStyle/>
                    <a:p>
                      <a:pPr algn="ctr"/>
                      <a:r>
                        <a:rPr lang="pt-BR" b="1" dirty="0"/>
                        <a:t>COMPOSIÇÃO</a:t>
                      </a:r>
                      <a:r>
                        <a:rPr lang="pt-BR" b="1" baseline="0" dirty="0"/>
                        <a:t> DO VALOR</a:t>
                      </a:r>
                      <a:endParaRPr lang="pt-BR" b="1" dirty="0"/>
                    </a:p>
                  </a:txBody>
                  <a:tcPr/>
                </a:tc>
                <a:tc>
                  <a:txBody>
                    <a:bodyPr/>
                    <a:lstStyle/>
                    <a:p>
                      <a:endParaRPr lang="pt-BR"/>
                    </a:p>
                  </a:txBody>
                  <a:tcPr/>
                </a:tc>
                <a:extLst>
                  <a:ext uri="{0D108BD9-81ED-4DB2-BD59-A6C34878D82A}">
                    <a16:rowId xmlns:a16="http://schemas.microsoft.com/office/drawing/2014/main" val="10002"/>
                  </a:ext>
                </a:extLst>
              </a:tr>
              <a:tr h="517255">
                <a:tc>
                  <a:txBody>
                    <a:bodyPr/>
                    <a:lstStyle/>
                    <a:p>
                      <a:pPr algn="ctr"/>
                      <a:r>
                        <a:rPr lang="pt-BR" b="1" dirty="0"/>
                        <a:t>+</a:t>
                      </a:r>
                    </a:p>
                  </a:txBody>
                  <a:tcPr/>
                </a:tc>
                <a:tc>
                  <a:txBody>
                    <a:bodyPr/>
                    <a:lstStyle/>
                    <a:p>
                      <a:r>
                        <a:rPr lang="pt-BR" dirty="0"/>
                        <a:t>Valor Contábil </a:t>
                      </a:r>
                    </a:p>
                  </a:txBody>
                  <a:tcPr/>
                </a:tc>
                <a:tc>
                  <a:txBody>
                    <a:bodyPr/>
                    <a:lstStyle/>
                    <a:p>
                      <a:pPr algn="r"/>
                      <a:r>
                        <a:rPr lang="pt-BR" dirty="0"/>
                        <a:t>15.000,00</a:t>
                      </a:r>
                    </a:p>
                  </a:txBody>
                  <a:tcPr/>
                </a:tc>
                <a:extLst>
                  <a:ext uri="{0D108BD9-81ED-4DB2-BD59-A6C34878D82A}">
                    <a16:rowId xmlns:a16="http://schemas.microsoft.com/office/drawing/2014/main" val="10003"/>
                  </a:ext>
                </a:extLst>
              </a:tr>
              <a:tr h="517255">
                <a:tc>
                  <a:txBody>
                    <a:bodyPr/>
                    <a:lstStyle/>
                    <a:p>
                      <a:pPr algn="ctr"/>
                      <a:r>
                        <a:rPr lang="pt-BR" b="1" dirty="0"/>
                        <a:t>-</a:t>
                      </a:r>
                    </a:p>
                  </a:txBody>
                  <a:tcPr/>
                </a:tc>
                <a:tc>
                  <a:txBody>
                    <a:bodyPr/>
                    <a:lstStyle/>
                    <a:p>
                      <a:r>
                        <a:rPr lang="pt-BR" dirty="0"/>
                        <a:t>Valor Residual</a:t>
                      </a:r>
                      <a:r>
                        <a:rPr lang="pt-BR" baseline="0" dirty="0"/>
                        <a:t> (10%)</a:t>
                      </a:r>
                      <a:endParaRPr lang="pt-BR" dirty="0"/>
                    </a:p>
                  </a:txBody>
                  <a:tcPr/>
                </a:tc>
                <a:tc>
                  <a:txBody>
                    <a:bodyPr/>
                    <a:lstStyle/>
                    <a:p>
                      <a:pPr algn="r"/>
                      <a:r>
                        <a:rPr lang="pt-BR" dirty="0"/>
                        <a:t>1.500,00</a:t>
                      </a:r>
                    </a:p>
                  </a:txBody>
                  <a:tcPr/>
                </a:tc>
                <a:extLst>
                  <a:ext uri="{0D108BD9-81ED-4DB2-BD59-A6C34878D82A}">
                    <a16:rowId xmlns:a16="http://schemas.microsoft.com/office/drawing/2014/main" val="10004"/>
                  </a:ext>
                </a:extLst>
              </a:tr>
              <a:tr h="517255">
                <a:tc>
                  <a:txBody>
                    <a:bodyPr/>
                    <a:lstStyle/>
                    <a:p>
                      <a:pPr algn="ctr"/>
                      <a:r>
                        <a:rPr lang="pt-BR" b="1" dirty="0"/>
                        <a:t>=</a:t>
                      </a:r>
                    </a:p>
                  </a:txBody>
                  <a:tcPr/>
                </a:tc>
                <a:tc>
                  <a:txBody>
                    <a:bodyPr/>
                    <a:lstStyle/>
                    <a:p>
                      <a:r>
                        <a:rPr lang="pt-BR" dirty="0"/>
                        <a:t>Valor</a:t>
                      </a:r>
                      <a:r>
                        <a:rPr lang="pt-BR" baseline="0" dirty="0"/>
                        <a:t> Base de Depreciação</a:t>
                      </a:r>
                      <a:endParaRPr lang="pt-BR" dirty="0"/>
                    </a:p>
                  </a:txBody>
                  <a:tcPr/>
                </a:tc>
                <a:tc>
                  <a:txBody>
                    <a:bodyPr/>
                    <a:lstStyle/>
                    <a:p>
                      <a:pPr algn="r"/>
                      <a:r>
                        <a:rPr lang="pt-BR" dirty="0"/>
                        <a:t>13.500,00</a:t>
                      </a:r>
                    </a:p>
                  </a:txBody>
                  <a:tcPr/>
                </a:tc>
                <a:extLst>
                  <a:ext uri="{0D108BD9-81ED-4DB2-BD59-A6C34878D82A}">
                    <a16:rowId xmlns:a16="http://schemas.microsoft.com/office/drawing/2014/main" val="10005"/>
                  </a:ext>
                </a:extLst>
              </a:tr>
              <a:tr h="517255">
                <a:tc>
                  <a:txBody>
                    <a:bodyPr/>
                    <a:lstStyle/>
                    <a:p>
                      <a:pPr algn="ctr"/>
                      <a:endParaRPr lang="pt-BR" b="1" dirty="0"/>
                    </a:p>
                  </a:txBody>
                  <a:tcPr/>
                </a:tc>
                <a:tc>
                  <a:txBody>
                    <a:bodyPr/>
                    <a:lstStyle/>
                    <a:p>
                      <a:pPr algn="ctr"/>
                      <a:r>
                        <a:rPr lang="pt-BR" b="1" dirty="0"/>
                        <a:t>CÁLCULO </a:t>
                      </a:r>
                    </a:p>
                  </a:txBody>
                  <a:tcPr/>
                </a:tc>
                <a:tc>
                  <a:txBody>
                    <a:bodyPr/>
                    <a:lstStyle/>
                    <a:p>
                      <a:pPr algn="ctr"/>
                      <a:endParaRPr lang="pt-BR" b="1" dirty="0"/>
                    </a:p>
                  </a:txBody>
                  <a:tcPr/>
                </a:tc>
                <a:extLst>
                  <a:ext uri="{0D108BD9-81ED-4DB2-BD59-A6C34878D82A}">
                    <a16:rowId xmlns:a16="http://schemas.microsoft.com/office/drawing/2014/main" val="10006"/>
                  </a:ext>
                </a:extLst>
              </a:tr>
              <a:tr h="517255">
                <a:tc>
                  <a:txBody>
                    <a:bodyPr/>
                    <a:lstStyle/>
                    <a:p>
                      <a:pPr algn="ctr"/>
                      <a:endParaRPr lang="pt-BR" b="1" dirty="0"/>
                    </a:p>
                  </a:txBody>
                  <a:tcPr/>
                </a:tc>
                <a:tc>
                  <a:txBody>
                    <a:bodyPr/>
                    <a:lstStyle/>
                    <a:p>
                      <a:r>
                        <a:rPr lang="pt-BR" dirty="0"/>
                        <a:t>Capacidade de</a:t>
                      </a:r>
                      <a:r>
                        <a:rPr lang="pt-BR" baseline="0" dirty="0"/>
                        <a:t> Produção Ano</a:t>
                      </a:r>
                      <a:endParaRPr lang="pt-BR" dirty="0"/>
                    </a:p>
                  </a:txBody>
                  <a:tcPr/>
                </a:tc>
                <a:tc>
                  <a:txBody>
                    <a:bodyPr/>
                    <a:lstStyle/>
                    <a:p>
                      <a:pPr algn="r"/>
                      <a:r>
                        <a:rPr lang="pt-BR" dirty="0"/>
                        <a:t>2.500</a:t>
                      </a:r>
                    </a:p>
                  </a:txBody>
                  <a:tcPr/>
                </a:tc>
                <a:extLst>
                  <a:ext uri="{0D108BD9-81ED-4DB2-BD59-A6C34878D82A}">
                    <a16:rowId xmlns:a16="http://schemas.microsoft.com/office/drawing/2014/main" val="10007"/>
                  </a:ext>
                </a:extLst>
              </a:tr>
              <a:tr h="517255">
                <a:tc>
                  <a:txBody>
                    <a:bodyPr/>
                    <a:lstStyle/>
                    <a:p>
                      <a:pPr algn="ctr"/>
                      <a:endParaRPr lang="pt-BR" b="1" dirty="0"/>
                    </a:p>
                  </a:txBody>
                  <a:tcPr/>
                </a:tc>
                <a:tc>
                  <a:txBody>
                    <a:bodyPr/>
                    <a:lstStyle/>
                    <a:p>
                      <a:r>
                        <a:rPr lang="pt-BR" dirty="0"/>
                        <a:t>Capacidade de Produção Total</a:t>
                      </a:r>
                    </a:p>
                  </a:txBody>
                  <a:tcPr/>
                </a:tc>
                <a:tc>
                  <a:txBody>
                    <a:bodyPr/>
                    <a:lstStyle/>
                    <a:p>
                      <a:pPr algn="r"/>
                      <a:r>
                        <a:rPr lang="pt-BR" dirty="0"/>
                        <a:t>50.000</a:t>
                      </a:r>
                    </a:p>
                  </a:txBody>
                  <a:tcPr/>
                </a:tc>
                <a:extLst>
                  <a:ext uri="{0D108BD9-81ED-4DB2-BD59-A6C34878D82A}">
                    <a16:rowId xmlns:a16="http://schemas.microsoft.com/office/drawing/2014/main" val="10008"/>
                  </a:ext>
                </a:extLst>
              </a:tr>
              <a:tr h="517255">
                <a:tc>
                  <a:txBody>
                    <a:bodyPr/>
                    <a:lstStyle/>
                    <a:p>
                      <a:pPr algn="ctr"/>
                      <a:endParaRPr lang="pt-BR" b="1" dirty="0"/>
                    </a:p>
                  </a:txBody>
                  <a:tcPr/>
                </a:tc>
                <a:tc>
                  <a:txBody>
                    <a:bodyPr/>
                    <a:lstStyle/>
                    <a:p>
                      <a:r>
                        <a:rPr lang="pt-BR" dirty="0"/>
                        <a:t>Taxa de Depreciação</a:t>
                      </a:r>
                    </a:p>
                  </a:txBody>
                  <a:tcPr/>
                </a:tc>
                <a:tc>
                  <a:txBody>
                    <a:bodyPr/>
                    <a:lstStyle/>
                    <a:p>
                      <a:pPr algn="r"/>
                      <a:r>
                        <a:rPr lang="pt-BR" dirty="0"/>
                        <a:t>5% a.a.</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56867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29148" y="226366"/>
            <a:ext cx="10379954"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830688" y="500481"/>
            <a:ext cx="10666270" cy="638421"/>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a:t>
            </a:r>
            <a:r>
              <a:rPr lang="pt-BR" sz="2000" b="1" dirty="0">
                <a:solidFill>
                  <a:schemeClr val="accent2">
                    <a:lumMod val="75000"/>
                  </a:schemeClr>
                </a:solidFill>
                <a:latin typeface="Arial" panose="020B0604020202020204" pitchFamily="34" charset="0"/>
                <a:cs typeface="Arial" panose="020B0604020202020204" pitchFamily="34" charset="0"/>
              </a:rPr>
              <a:t>epreciação:         </a:t>
            </a:r>
            <a:r>
              <a:rPr lang="pt-BR" sz="2000" b="1" dirty="0">
                <a:latin typeface="Arial" panose="020B0604020202020204" pitchFamily="34" charset="0"/>
                <a:cs typeface="Arial" panose="020B0604020202020204" pitchFamily="34" charset="0"/>
              </a:rPr>
              <a:t>Métodos de Cálculos – Unidades Produzidas</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71</a:t>
            </a:fld>
            <a:endParaRPr lang="pt-BR"/>
          </a:p>
        </p:txBody>
      </p:sp>
      <p:sp>
        <p:nvSpPr>
          <p:cNvPr id="7" name="Retângulo 6"/>
          <p:cNvSpPr/>
          <p:nvPr/>
        </p:nvSpPr>
        <p:spPr>
          <a:xfrm>
            <a:off x="1326523" y="1687132"/>
            <a:ext cx="10431887"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1101774"/>
              </p:ext>
            </p:extLst>
          </p:nvPr>
        </p:nvGraphicFramePr>
        <p:xfrm>
          <a:off x="244696" y="849128"/>
          <a:ext cx="10676588" cy="5914488"/>
        </p:xfrm>
        <a:graphic>
          <a:graphicData uri="http://schemas.openxmlformats.org/drawingml/2006/table">
            <a:tbl>
              <a:tblPr firstRow="1" bandRow="1">
                <a:tableStyleId>{5C22544A-7EE6-4342-B048-85BDC9FD1C3A}</a:tableStyleId>
              </a:tblPr>
              <a:tblGrid>
                <a:gridCol w="850008">
                  <a:extLst>
                    <a:ext uri="{9D8B030D-6E8A-4147-A177-3AD203B41FA5}">
                      <a16:colId xmlns:a16="http://schemas.microsoft.com/office/drawing/2014/main" val="20000"/>
                    </a:ext>
                  </a:extLst>
                </a:gridCol>
                <a:gridCol w="4488286">
                  <a:extLst>
                    <a:ext uri="{9D8B030D-6E8A-4147-A177-3AD203B41FA5}">
                      <a16:colId xmlns:a16="http://schemas.microsoft.com/office/drawing/2014/main" val="20001"/>
                    </a:ext>
                  </a:extLst>
                </a:gridCol>
                <a:gridCol w="2669147">
                  <a:extLst>
                    <a:ext uri="{9D8B030D-6E8A-4147-A177-3AD203B41FA5}">
                      <a16:colId xmlns:a16="http://schemas.microsoft.com/office/drawing/2014/main" val="20002"/>
                    </a:ext>
                  </a:extLst>
                </a:gridCol>
                <a:gridCol w="2669147">
                  <a:extLst>
                    <a:ext uri="{9D8B030D-6E8A-4147-A177-3AD203B41FA5}">
                      <a16:colId xmlns:a16="http://schemas.microsoft.com/office/drawing/2014/main" val="20003"/>
                    </a:ext>
                  </a:extLst>
                </a:gridCol>
              </a:tblGrid>
              <a:tr h="142870">
                <a:tc gridSpan="4">
                  <a:txBody>
                    <a:bodyPr/>
                    <a:lstStyle/>
                    <a:p>
                      <a:pPr algn="ctr"/>
                      <a:r>
                        <a:rPr lang="pt-BR" b="1" dirty="0">
                          <a:solidFill>
                            <a:schemeClr val="tx1"/>
                          </a:solidFill>
                        </a:rPr>
                        <a:t>DEPRECIAÇÃO</a:t>
                      </a:r>
                    </a:p>
                  </a:txBody>
                  <a:tcPr/>
                </a:tc>
                <a:tc hMerge="1">
                  <a:txBody>
                    <a:bodyPr/>
                    <a:lstStyle/>
                    <a:p>
                      <a:endParaRPr lang="pt-BR" dirty="0"/>
                    </a:p>
                  </a:txBody>
                  <a:tcPr/>
                </a:tc>
                <a:tc hMerge="1">
                  <a:txBody>
                    <a:bodyPr/>
                    <a:lstStyle/>
                    <a:p>
                      <a:endParaRPr lang="pt-BR" dirty="0"/>
                    </a:p>
                  </a:txBody>
                  <a:tcPr/>
                </a:tc>
                <a:tc hMerge="1">
                  <a:txBody>
                    <a:bodyPr/>
                    <a:lstStyle/>
                    <a:p>
                      <a:endParaRPr lang="pt-BR" dirty="0"/>
                    </a:p>
                  </a:txBody>
                  <a:tcPr/>
                </a:tc>
                <a:extLst>
                  <a:ext uri="{0D108BD9-81ED-4DB2-BD59-A6C34878D82A}">
                    <a16:rowId xmlns:a16="http://schemas.microsoft.com/office/drawing/2014/main" val="10000"/>
                  </a:ext>
                </a:extLst>
              </a:tr>
              <a:tr h="189234">
                <a:tc>
                  <a:txBody>
                    <a:bodyPr/>
                    <a:lstStyle/>
                    <a:p>
                      <a:pPr algn="ctr"/>
                      <a:r>
                        <a:rPr lang="pt-BR" b="1" dirty="0"/>
                        <a:t>ANO</a:t>
                      </a:r>
                    </a:p>
                  </a:txBody>
                  <a:tcPr/>
                </a:tc>
                <a:tc>
                  <a:txBody>
                    <a:bodyPr/>
                    <a:lstStyle/>
                    <a:p>
                      <a:pPr algn="ctr"/>
                      <a:r>
                        <a:rPr lang="pt-BR" b="1" dirty="0"/>
                        <a:t>Valor</a:t>
                      </a:r>
                      <a:r>
                        <a:rPr lang="pt-BR" b="1" baseline="0" dirty="0"/>
                        <a:t> </a:t>
                      </a:r>
                      <a:r>
                        <a:rPr lang="pt-BR" b="1" baseline="0" dirty="0" err="1"/>
                        <a:t>Acum</a:t>
                      </a:r>
                      <a:r>
                        <a:rPr lang="pt-BR" b="1" baseline="0" dirty="0"/>
                        <a:t> Depreciação</a:t>
                      </a:r>
                      <a:endParaRPr lang="pt-BR" b="1" dirty="0"/>
                    </a:p>
                  </a:txBody>
                  <a:tcPr/>
                </a:tc>
                <a:tc>
                  <a:txBody>
                    <a:bodyPr/>
                    <a:lstStyle/>
                    <a:p>
                      <a:pPr algn="ctr"/>
                      <a:r>
                        <a:rPr lang="pt-BR" b="1" dirty="0" err="1"/>
                        <a:t>Deprec</a:t>
                      </a:r>
                      <a:r>
                        <a:rPr lang="pt-BR" b="1" dirty="0"/>
                        <a:t> Acumulada</a:t>
                      </a:r>
                    </a:p>
                  </a:txBody>
                  <a:tcPr/>
                </a:tc>
                <a:tc>
                  <a:txBody>
                    <a:bodyPr/>
                    <a:lstStyle/>
                    <a:p>
                      <a:pPr algn="ctr"/>
                      <a:r>
                        <a:rPr lang="pt-BR" b="1" dirty="0"/>
                        <a:t>Saldo Acumulado</a:t>
                      </a:r>
                    </a:p>
                  </a:txBody>
                  <a:tcPr/>
                </a:tc>
                <a:extLst>
                  <a:ext uri="{0D108BD9-81ED-4DB2-BD59-A6C34878D82A}">
                    <a16:rowId xmlns:a16="http://schemas.microsoft.com/office/drawing/2014/main" val="10001"/>
                  </a:ext>
                </a:extLst>
              </a:tr>
              <a:tr h="183758">
                <a:tc>
                  <a:txBody>
                    <a:bodyPr/>
                    <a:lstStyle/>
                    <a:p>
                      <a:r>
                        <a:rPr lang="pt-BR" sz="1100" b="0" dirty="0">
                          <a:latin typeface="Arial" panose="020B0604020202020204" pitchFamily="34" charset="0"/>
                          <a:cs typeface="Arial" panose="020B0604020202020204" pitchFamily="34" charset="0"/>
                        </a:rPr>
                        <a:t>Ano 01</a:t>
                      </a:r>
                    </a:p>
                  </a:txBody>
                  <a:tcPr/>
                </a:tc>
                <a:tc>
                  <a:txBody>
                    <a:bodyPr/>
                    <a:lstStyle/>
                    <a:p>
                      <a:pPr algn="r"/>
                      <a:r>
                        <a:rPr lang="pt-BR" sz="1100" b="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14.325,00</a:t>
                      </a:r>
                    </a:p>
                  </a:txBody>
                  <a:tcPr/>
                </a:tc>
                <a:extLst>
                  <a:ext uri="{0D108BD9-81ED-4DB2-BD59-A6C34878D82A}">
                    <a16:rowId xmlns:a16="http://schemas.microsoft.com/office/drawing/2014/main" val="10002"/>
                  </a:ext>
                </a:extLst>
              </a:tr>
              <a:tr h="184366">
                <a:tc>
                  <a:txBody>
                    <a:bodyPr/>
                    <a:lstStyle/>
                    <a:p>
                      <a:r>
                        <a:rPr lang="pt-BR" sz="1100" dirty="0">
                          <a:latin typeface="Arial" panose="020B0604020202020204" pitchFamily="34" charset="0"/>
                          <a:cs typeface="Arial" panose="020B0604020202020204" pitchFamily="34" charset="0"/>
                        </a:rPr>
                        <a:t>Ano 02</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1.350,00</a:t>
                      </a:r>
                    </a:p>
                  </a:txBody>
                  <a:tcPr/>
                </a:tc>
                <a:tc>
                  <a:txBody>
                    <a:bodyPr/>
                    <a:lstStyle/>
                    <a:p>
                      <a:pPr algn="r"/>
                      <a:r>
                        <a:rPr lang="pt-BR" sz="1100" dirty="0">
                          <a:latin typeface="Arial" panose="020B0604020202020204" pitchFamily="34" charset="0"/>
                          <a:cs typeface="Arial" panose="020B0604020202020204" pitchFamily="34" charset="0"/>
                        </a:rPr>
                        <a:t>13.650,00</a:t>
                      </a:r>
                    </a:p>
                  </a:txBody>
                  <a:tcPr/>
                </a:tc>
                <a:extLst>
                  <a:ext uri="{0D108BD9-81ED-4DB2-BD59-A6C34878D82A}">
                    <a16:rowId xmlns:a16="http://schemas.microsoft.com/office/drawing/2014/main" val="10003"/>
                  </a:ext>
                </a:extLst>
              </a:tr>
              <a:tr h="180753">
                <a:tc>
                  <a:txBody>
                    <a:bodyPr/>
                    <a:lstStyle/>
                    <a:p>
                      <a:r>
                        <a:rPr lang="pt-BR" sz="1100" dirty="0">
                          <a:latin typeface="Arial" panose="020B0604020202020204" pitchFamily="34" charset="0"/>
                          <a:cs typeface="Arial" panose="020B0604020202020204" pitchFamily="34" charset="0"/>
                        </a:rPr>
                        <a:t>Ano 03</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2.025,00</a:t>
                      </a:r>
                    </a:p>
                  </a:txBody>
                  <a:tcPr/>
                </a:tc>
                <a:tc>
                  <a:txBody>
                    <a:bodyPr/>
                    <a:lstStyle/>
                    <a:p>
                      <a:pPr algn="r"/>
                      <a:r>
                        <a:rPr lang="pt-BR" sz="1100" dirty="0">
                          <a:latin typeface="Arial" panose="020B0604020202020204" pitchFamily="34" charset="0"/>
                          <a:cs typeface="Arial" panose="020B0604020202020204" pitchFamily="34" charset="0"/>
                        </a:rPr>
                        <a:t>12.975,00</a:t>
                      </a:r>
                    </a:p>
                  </a:txBody>
                  <a:tcPr/>
                </a:tc>
                <a:extLst>
                  <a:ext uri="{0D108BD9-81ED-4DB2-BD59-A6C34878D82A}">
                    <a16:rowId xmlns:a16="http://schemas.microsoft.com/office/drawing/2014/main" val="10004"/>
                  </a:ext>
                </a:extLst>
              </a:tr>
              <a:tr h="256083">
                <a:tc>
                  <a:txBody>
                    <a:bodyPr/>
                    <a:lstStyle/>
                    <a:p>
                      <a:r>
                        <a:rPr lang="pt-BR" sz="1100" dirty="0">
                          <a:latin typeface="Arial" panose="020B0604020202020204" pitchFamily="34" charset="0"/>
                          <a:cs typeface="Arial" panose="020B0604020202020204" pitchFamily="34" charset="0"/>
                        </a:rPr>
                        <a:t>Ano 04</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2.700,00</a:t>
                      </a:r>
                    </a:p>
                  </a:txBody>
                  <a:tcPr/>
                </a:tc>
                <a:tc>
                  <a:txBody>
                    <a:bodyPr/>
                    <a:lstStyle/>
                    <a:p>
                      <a:pPr algn="r"/>
                      <a:r>
                        <a:rPr lang="pt-BR" sz="1100" dirty="0">
                          <a:latin typeface="Arial" panose="020B0604020202020204" pitchFamily="34" charset="0"/>
                          <a:cs typeface="Arial" panose="020B0604020202020204" pitchFamily="34" charset="0"/>
                        </a:rPr>
                        <a:t>12.300,00</a:t>
                      </a:r>
                    </a:p>
                  </a:txBody>
                  <a:tcPr/>
                </a:tc>
                <a:extLst>
                  <a:ext uri="{0D108BD9-81ED-4DB2-BD59-A6C34878D82A}">
                    <a16:rowId xmlns:a16="http://schemas.microsoft.com/office/drawing/2014/main" val="10005"/>
                  </a:ext>
                </a:extLst>
              </a:tr>
              <a:tr h="0">
                <a:tc>
                  <a:txBody>
                    <a:bodyPr/>
                    <a:lstStyle/>
                    <a:p>
                      <a:r>
                        <a:rPr lang="pt-BR" sz="1100" dirty="0">
                          <a:latin typeface="Arial" panose="020B0604020202020204" pitchFamily="34" charset="0"/>
                          <a:cs typeface="Arial" panose="020B0604020202020204" pitchFamily="34" charset="0"/>
                        </a:rPr>
                        <a:t>Ano 05</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3.375,00</a:t>
                      </a:r>
                    </a:p>
                  </a:txBody>
                  <a:tcPr/>
                </a:tc>
                <a:tc>
                  <a:txBody>
                    <a:bodyPr/>
                    <a:lstStyle/>
                    <a:p>
                      <a:pPr algn="r"/>
                      <a:r>
                        <a:rPr lang="pt-BR" sz="1100" dirty="0">
                          <a:latin typeface="Arial" panose="020B0604020202020204" pitchFamily="34" charset="0"/>
                          <a:cs typeface="Arial" panose="020B0604020202020204" pitchFamily="34" charset="0"/>
                        </a:rPr>
                        <a:t>11.625,00</a:t>
                      </a:r>
                    </a:p>
                  </a:txBody>
                  <a:tcPr/>
                </a:tc>
                <a:extLst>
                  <a:ext uri="{0D108BD9-81ED-4DB2-BD59-A6C34878D82A}">
                    <a16:rowId xmlns:a16="http://schemas.microsoft.com/office/drawing/2014/main" val="10006"/>
                  </a:ext>
                </a:extLst>
              </a:tr>
              <a:tr h="211914">
                <a:tc>
                  <a:txBody>
                    <a:bodyPr/>
                    <a:lstStyle/>
                    <a:p>
                      <a:r>
                        <a:rPr lang="pt-BR" sz="1100" dirty="0">
                          <a:latin typeface="Arial" panose="020B0604020202020204" pitchFamily="34" charset="0"/>
                          <a:cs typeface="Arial" panose="020B0604020202020204" pitchFamily="34" charset="0"/>
                        </a:rPr>
                        <a:t>Ano 06</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4.050,00</a:t>
                      </a:r>
                    </a:p>
                  </a:txBody>
                  <a:tcPr/>
                </a:tc>
                <a:tc>
                  <a:txBody>
                    <a:bodyPr/>
                    <a:lstStyle/>
                    <a:p>
                      <a:pPr algn="r"/>
                      <a:r>
                        <a:rPr lang="pt-BR" sz="1100" dirty="0">
                          <a:latin typeface="Arial" panose="020B0604020202020204" pitchFamily="34" charset="0"/>
                          <a:cs typeface="Arial" panose="020B0604020202020204" pitchFamily="34" charset="0"/>
                        </a:rPr>
                        <a:t>10.950,00</a:t>
                      </a:r>
                    </a:p>
                  </a:txBody>
                  <a:tcPr/>
                </a:tc>
                <a:extLst>
                  <a:ext uri="{0D108BD9-81ED-4DB2-BD59-A6C34878D82A}">
                    <a16:rowId xmlns:a16="http://schemas.microsoft.com/office/drawing/2014/main" val="10007"/>
                  </a:ext>
                </a:extLst>
              </a:tr>
              <a:tr h="141582">
                <a:tc>
                  <a:txBody>
                    <a:bodyPr/>
                    <a:lstStyle/>
                    <a:p>
                      <a:r>
                        <a:rPr lang="pt-BR" sz="1100" dirty="0">
                          <a:latin typeface="Arial" panose="020B0604020202020204" pitchFamily="34" charset="0"/>
                          <a:cs typeface="Arial" panose="020B0604020202020204" pitchFamily="34" charset="0"/>
                        </a:rPr>
                        <a:t>Ano 07</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4.725,00</a:t>
                      </a:r>
                    </a:p>
                  </a:txBody>
                  <a:tcPr/>
                </a:tc>
                <a:tc>
                  <a:txBody>
                    <a:bodyPr/>
                    <a:lstStyle/>
                    <a:p>
                      <a:pPr algn="r"/>
                      <a:r>
                        <a:rPr lang="pt-BR" sz="1100" dirty="0">
                          <a:latin typeface="Arial" panose="020B0604020202020204" pitchFamily="34" charset="0"/>
                          <a:cs typeface="Arial" panose="020B0604020202020204" pitchFamily="34" charset="0"/>
                        </a:rPr>
                        <a:t>10.275,00</a:t>
                      </a:r>
                    </a:p>
                  </a:txBody>
                  <a:tcPr/>
                </a:tc>
                <a:extLst>
                  <a:ext uri="{0D108BD9-81ED-4DB2-BD59-A6C34878D82A}">
                    <a16:rowId xmlns:a16="http://schemas.microsoft.com/office/drawing/2014/main" val="10008"/>
                  </a:ext>
                </a:extLst>
              </a:tr>
              <a:tr h="239834">
                <a:tc>
                  <a:txBody>
                    <a:bodyPr/>
                    <a:lstStyle/>
                    <a:p>
                      <a:r>
                        <a:rPr lang="pt-BR" sz="1100" dirty="0">
                          <a:latin typeface="Arial" panose="020B0604020202020204" pitchFamily="34" charset="0"/>
                          <a:cs typeface="Arial" panose="020B0604020202020204" pitchFamily="34" charset="0"/>
                        </a:rPr>
                        <a:t>Ano 08</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5.400,00</a:t>
                      </a:r>
                    </a:p>
                  </a:txBody>
                  <a:tcPr/>
                </a:tc>
                <a:tc>
                  <a:txBody>
                    <a:bodyPr/>
                    <a:lstStyle/>
                    <a:p>
                      <a:pPr algn="r"/>
                      <a:r>
                        <a:rPr lang="pt-BR" sz="1100" dirty="0">
                          <a:latin typeface="Arial" panose="020B0604020202020204" pitchFamily="34" charset="0"/>
                          <a:cs typeface="Arial" panose="020B0604020202020204" pitchFamily="34" charset="0"/>
                        </a:rPr>
                        <a:t>9.600,00</a:t>
                      </a:r>
                    </a:p>
                  </a:txBody>
                  <a:tcPr/>
                </a:tc>
                <a:extLst>
                  <a:ext uri="{0D108BD9-81ED-4DB2-BD59-A6C34878D82A}">
                    <a16:rowId xmlns:a16="http://schemas.microsoft.com/office/drawing/2014/main" val="10009"/>
                  </a:ext>
                </a:extLst>
              </a:tr>
              <a:tr h="135309">
                <a:tc>
                  <a:txBody>
                    <a:bodyPr/>
                    <a:lstStyle/>
                    <a:p>
                      <a:r>
                        <a:rPr lang="pt-BR" sz="1100" dirty="0">
                          <a:latin typeface="Arial" panose="020B0604020202020204" pitchFamily="34" charset="0"/>
                          <a:cs typeface="Arial" panose="020B0604020202020204" pitchFamily="34" charset="0"/>
                        </a:rPr>
                        <a:t>Ano 09</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6.075,00</a:t>
                      </a:r>
                    </a:p>
                  </a:txBody>
                  <a:tcPr/>
                </a:tc>
                <a:tc>
                  <a:txBody>
                    <a:bodyPr/>
                    <a:lstStyle/>
                    <a:p>
                      <a:pPr algn="r"/>
                      <a:r>
                        <a:rPr lang="pt-BR" sz="1100" dirty="0">
                          <a:latin typeface="Arial" panose="020B0604020202020204" pitchFamily="34" charset="0"/>
                          <a:cs typeface="Arial" panose="020B0604020202020204" pitchFamily="34" charset="0"/>
                        </a:rPr>
                        <a:t>8.925,00</a:t>
                      </a:r>
                    </a:p>
                  </a:txBody>
                  <a:tcPr/>
                </a:tc>
                <a:extLst>
                  <a:ext uri="{0D108BD9-81ED-4DB2-BD59-A6C34878D82A}">
                    <a16:rowId xmlns:a16="http://schemas.microsoft.com/office/drawing/2014/main" val="10010"/>
                  </a:ext>
                </a:extLst>
              </a:tr>
              <a:tr h="249708">
                <a:tc>
                  <a:txBody>
                    <a:bodyPr/>
                    <a:lstStyle/>
                    <a:p>
                      <a:r>
                        <a:rPr lang="pt-BR" sz="1100" dirty="0">
                          <a:latin typeface="Arial" panose="020B0604020202020204" pitchFamily="34" charset="0"/>
                          <a:cs typeface="Arial" panose="020B0604020202020204" pitchFamily="34" charset="0"/>
                        </a:rPr>
                        <a:t>Ano 10</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6.750,00</a:t>
                      </a:r>
                    </a:p>
                  </a:txBody>
                  <a:tcPr/>
                </a:tc>
                <a:tc>
                  <a:txBody>
                    <a:bodyPr/>
                    <a:lstStyle/>
                    <a:p>
                      <a:pPr algn="r"/>
                      <a:r>
                        <a:rPr lang="pt-BR" sz="1100" dirty="0">
                          <a:latin typeface="Arial" panose="020B0604020202020204" pitchFamily="34" charset="0"/>
                          <a:cs typeface="Arial" panose="020B0604020202020204" pitchFamily="34" charset="0"/>
                        </a:rPr>
                        <a:t>8.250,00</a:t>
                      </a:r>
                    </a:p>
                  </a:txBody>
                  <a:tcPr/>
                </a:tc>
                <a:extLst>
                  <a:ext uri="{0D108BD9-81ED-4DB2-BD59-A6C34878D82A}">
                    <a16:rowId xmlns:a16="http://schemas.microsoft.com/office/drawing/2014/main" val="10011"/>
                  </a:ext>
                </a:extLst>
              </a:tr>
              <a:tr h="143299">
                <a:tc>
                  <a:txBody>
                    <a:bodyPr/>
                    <a:lstStyle/>
                    <a:p>
                      <a:r>
                        <a:rPr lang="pt-BR" sz="1100" dirty="0">
                          <a:latin typeface="Arial" panose="020B0604020202020204" pitchFamily="34" charset="0"/>
                          <a:cs typeface="Arial" panose="020B0604020202020204" pitchFamily="34" charset="0"/>
                        </a:rPr>
                        <a:t>Ano 11</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7.425,00</a:t>
                      </a:r>
                    </a:p>
                  </a:txBody>
                  <a:tcPr/>
                </a:tc>
                <a:tc>
                  <a:txBody>
                    <a:bodyPr/>
                    <a:lstStyle/>
                    <a:p>
                      <a:pPr algn="r"/>
                      <a:r>
                        <a:rPr lang="pt-BR" sz="1100" dirty="0">
                          <a:latin typeface="Arial" panose="020B0604020202020204" pitchFamily="34" charset="0"/>
                          <a:cs typeface="Arial" panose="020B0604020202020204" pitchFamily="34" charset="0"/>
                        </a:rPr>
                        <a:t>7.575,00</a:t>
                      </a:r>
                    </a:p>
                  </a:txBody>
                  <a:tcPr/>
                </a:tc>
                <a:extLst>
                  <a:ext uri="{0D108BD9-81ED-4DB2-BD59-A6C34878D82A}">
                    <a16:rowId xmlns:a16="http://schemas.microsoft.com/office/drawing/2014/main" val="10012"/>
                  </a:ext>
                </a:extLst>
              </a:tr>
              <a:tr h="220945">
                <a:tc>
                  <a:txBody>
                    <a:bodyPr/>
                    <a:lstStyle/>
                    <a:p>
                      <a:r>
                        <a:rPr lang="pt-BR" sz="1100" dirty="0">
                          <a:latin typeface="Arial" panose="020B0604020202020204" pitchFamily="34" charset="0"/>
                          <a:cs typeface="Arial" panose="020B0604020202020204" pitchFamily="34" charset="0"/>
                        </a:rPr>
                        <a:t>Ano 12</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8.100,00</a:t>
                      </a:r>
                    </a:p>
                  </a:txBody>
                  <a:tcPr/>
                </a:tc>
                <a:tc>
                  <a:txBody>
                    <a:bodyPr/>
                    <a:lstStyle/>
                    <a:p>
                      <a:pPr algn="r"/>
                      <a:r>
                        <a:rPr lang="pt-BR" sz="1100" dirty="0">
                          <a:latin typeface="Arial" panose="020B0604020202020204" pitchFamily="34" charset="0"/>
                          <a:cs typeface="Arial" panose="020B0604020202020204" pitchFamily="34" charset="0"/>
                        </a:rPr>
                        <a:t>6.900,00</a:t>
                      </a:r>
                    </a:p>
                  </a:txBody>
                  <a:tcPr/>
                </a:tc>
                <a:extLst>
                  <a:ext uri="{0D108BD9-81ED-4DB2-BD59-A6C34878D82A}">
                    <a16:rowId xmlns:a16="http://schemas.microsoft.com/office/drawing/2014/main" val="10013"/>
                  </a:ext>
                </a:extLst>
              </a:tr>
              <a:tr h="142170">
                <a:tc>
                  <a:txBody>
                    <a:bodyPr/>
                    <a:lstStyle/>
                    <a:p>
                      <a:r>
                        <a:rPr lang="pt-BR" sz="1100" dirty="0">
                          <a:latin typeface="Arial" panose="020B0604020202020204" pitchFamily="34" charset="0"/>
                          <a:cs typeface="Arial" panose="020B0604020202020204" pitchFamily="34" charset="0"/>
                        </a:rPr>
                        <a:t>Ano 13</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8.775,00</a:t>
                      </a:r>
                    </a:p>
                  </a:txBody>
                  <a:tcPr/>
                </a:tc>
                <a:tc>
                  <a:txBody>
                    <a:bodyPr/>
                    <a:lstStyle/>
                    <a:p>
                      <a:pPr algn="r"/>
                      <a:r>
                        <a:rPr lang="pt-BR" sz="1100" dirty="0">
                          <a:latin typeface="Arial" panose="020B0604020202020204" pitchFamily="34" charset="0"/>
                          <a:cs typeface="Arial" panose="020B0604020202020204" pitchFamily="34" charset="0"/>
                        </a:rPr>
                        <a:t>6.225,00</a:t>
                      </a:r>
                    </a:p>
                  </a:txBody>
                  <a:tcPr/>
                </a:tc>
                <a:extLst>
                  <a:ext uri="{0D108BD9-81ED-4DB2-BD59-A6C34878D82A}">
                    <a16:rowId xmlns:a16="http://schemas.microsoft.com/office/drawing/2014/main" val="10014"/>
                  </a:ext>
                </a:extLst>
              </a:tr>
              <a:tr h="197358">
                <a:tc>
                  <a:txBody>
                    <a:bodyPr/>
                    <a:lstStyle/>
                    <a:p>
                      <a:r>
                        <a:rPr lang="pt-BR" sz="1100" dirty="0">
                          <a:latin typeface="Arial" panose="020B0604020202020204" pitchFamily="34" charset="0"/>
                          <a:cs typeface="Arial" panose="020B0604020202020204" pitchFamily="34" charset="0"/>
                        </a:rPr>
                        <a:t>Ano</a:t>
                      </a:r>
                      <a:r>
                        <a:rPr lang="pt-BR" sz="1100" baseline="0" dirty="0">
                          <a:latin typeface="Arial" panose="020B0604020202020204" pitchFamily="34" charset="0"/>
                          <a:cs typeface="Arial" panose="020B0604020202020204" pitchFamily="34" charset="0"/>
                        </a:rPr>
                        <a:t> 14</a:t>
                      </a:r>
                      <a:endParaRPr lang="pt-BR" sz="1100" dirty="0">
                        <a:latin typeface="Arial" panose="020B0604020202020204" pitchFamily="34" charset="0"/>
                        <a:cs typeface="Arial" panose="020B0604020202020204" pitchFamily="34" charset="0"/>
                      </a:endParaRP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9.450,00</a:t>
                      </a:r>
                    </a:p>
                  </a:txBody>
                  <a:tcPr/>
                </a:tc>
                <a:tc>
                  <a:txBody>
                    <a:bodyPr/>
                    <a:lstStyle/>
                    <a:p>
                      <a:pPr algn="r"/>
                      <a:r>
                        <a:rPr lang="pt-BR" sz="1100" dirty="0">
                          <a:latin typeface="Arial" panose="020B0604020202020204" pitchFamily="34" charset="0"/>
                          <a:cs typeface="Arial" panose="020B0604020202020204" pitchFamily="34" charset="0"/>
                        </a:rPr>
                        <a:t>5.550,00</a:t>
                      </a:r>
                    </a:p>
                  </a:txBody>
                  <a:tcPr/>
                </a:tc>
                <a:extLst>
                  <a:ext uri="{0D108BD9-81ED-4DB2-BD59-A6C34878D82A}">
                    <a16:rowId xmlns:a16="http://schemas.microsoft.com/office/drawing/2014/main" val="10015"/>
                  </a:ext>
                </a:extLst>
              </a:tr>
              <a:tr h="164930">
                <a:tc>
                  <a:txBody>
                    <a:bodyPr/>
                    <a:lstStyle/>
                    <a:p>
                      <a:r>
                        <a:rPr lang="pt-BR" sz="1100" dirty="0">
                          <a:latin typeface="Arial" panose="020B0604020202020204" pitchFamily="34" charset="0"/>
                          <a:cs typeface="Arial" panose="020B0604020202020204" pitchFamily="34" charset="0"/>
                        </a:rPr>
                        <a:t>Ano 15</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10.125,00</a:t>
                      </a:r>
                    </a:p>
                  </a:txBody>
                  <a:tcPr/>
                </a:tc>
                <a:tc>
                  <a:txBody>
                    <a:bodyPr/>
                    <a:lstStyle/>
                    <a:p>
                      <a:pPr algn="r"/>
                      <a:r>
                        <a:rPr lang="pt-BR" sz="1100" dirty="0">
                          <a:latin typeface="Arial" panose="020B0604020202020204" pitchFamily="34" charset="0"/>
                          <a:cs typeface="Arial" panose="020B0604020202020204" pitchFamily="34" charset="0"/>
                        </a:rPr>
                        <a:t>4.875,00</a:t>
                      </a:r>
                    </a:p>
                  </a:txBody>
                  <a:tcPr/>
                </a:tc>
                <a:extLst>
                  <a:ext uri="{0D108BD9-81ED-4DB2-BD59-A6C34878D82A}">
                    <a16:rowId xmlns:a16="http://schemas.microsoft.com/office/drawing/2014/main" val="10016"/>
                  </a:ext>
                </a:extLst>
              </a:tr>
              <a:tr h="189177">
                <a:tc>
                  <a:txBody>
                    <a:bodyPr/>
                    <a:lstStyle/>
                    <a:p>
                      <a:r>
                        <a:rPr lang="pt-BR" sz="1100" dirty="0">
                          <a:latin typeface="Arial" panose="020B0604020202020204" pitchFamily="34" charset="0"/>
                          <a:cs typeface="Arial" panose="020B0604020202020204" pitchFamily="34" charset="0"/>
                        </a:rPr>
                        <a:t>Ano 16</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10.800,00</a:t>
                      </a:r>
                    </a:p>
                  </a:txBody>
                  <a:tcPr/>
                </a:tc>
                <a:tc>
                  <a:txBody>
                    <a:bodyPr/>
                    <a:lstStyle/>
                    <a:p>
                      <a:pPr algn="r"/>
                      <a:r>
                        <a:rPr lang="pt-BR" sz="1100" dirty="0">
                          <a:latin typeface="Arial" panose="020B0604020202020204" pitchFamily="34" charset="0"/>
                          <a:cs typeface="Arial" panose="020B0604020202020204" pitchFamily="34" charset="0"/>
                        </a:rPr>
                        <a:t>4.200,00</a:t>
                      </a:r>
                    </a:p>
                  </a:txBody>
                  <a:tcPr/>
                </a:tc>
                <a:extLst>
                  <a:ext uri="{0D108BD9-81ED-4DB2-BD59-A6C34878D82A}">
                    <a16:rowId xmlns:a16="http://schemas.microsoft.com/office/drawing/2014/main" val="10017"/>
                  </a:ext>
                </a:extLst>
              </a:tr>
              <a:tr h="123280">
                <a:tc>
                  <a:txBody>
                    <a:bodyPr/>
                    <a:lstStyle/>
                    <a:p>
                      <a:r>
                        <a:rPr lang="pt-BR" sz="1100" dirty="0">
                          <a:latin typeface="Arial" panose="020B0604020202020204" pitchFamily="34" charset="0"/>
                          <a:cs typeface="Arial" panose="020B0604020202020204" pitchFamily="34" charset="0"/>
                        </a:rPr>
                        <a:t>Ano 17</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11.475,00</a:t>
                      </a:r>
                    </a:p>
                  </a:txBody>
                  <a:tcPr/>
                </a:tc>
                <a:tc>
                  <a:txBody>
                    <a:bodyPr/>
                    <a:lstStyle/>
                    <a:p>
                      <a:pPr algn="r"/>
                      <a:r>
                        <a:rPr lang="pt-BR" sz="1100" dirty="0">
                          <a:latin typeface="Arial" panose="020B0604020202020204" pitchFamily="34" charset="0"/>
                          <a:cs typeface="Arial" panose="020B0604020202020204" pitchFamily="34" charset="0"/>
                        </a:rPr>
                        <a:t>3.525,00</a:t>
                      </a:r>
                    </a:p>
                  </a:txBody>
                  <a:tcPr/>
                </a:tc>
                <a:extLst>
                  <a:ext uri="{0D108BD9-81ED-4DB2-BD59-A6C34878D82A}">
                    <a16:rowId xmlns:a16="http://schemas.microsoft.com/office/drawing/2014/main" val="10018"/>
                  </a:ext>
                </a:extLst>
              </a:tr>
              <a:tr h="211930">
                <a:tc>
                  <a:txBody>
                    <a:bodyPr/>
                    <a:lstStyle/>
                    <a:p>
                      <a:r>
                        <a:rPr lang="pt-BR" sz="1100" dirty="0">
                          <a:latin typeface="Arial" panose="020B0604020202020204" pitchFamily="34" charset="0"/>
                          <a:cs typeface="Arial" panose="020B0604020202020204" pitchFamily="34" charset="0"/>
                        </a:rPr>
                        <a:t>Ano 18</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12.150,00</a:t>
                      </a:r>
                    </a:p>
                  </a:txBody>
                  <a:tcPr/>
                </a:tc>
                <a:tc>
                  <a:txBody>
                    <a:bodyPr/>
                    <a:lstStyle/>
                    <a:p>
                      <a:pPr algn="r"/>
                      <a:r>
                        <a:rPr lang="pt-BR" sz="1100" dirty="0">
                          <a:latin typeface="Arial" panose="020B0604020202020204" pitchFamily="34" charset="0"/>
                          <a:cs typeface="Arial" panose="020B0604020202020204" pitchFamily="34" charset="0"/>
                        </a:rPr>
                        <a:t>2.850,00</a:t>
                      </a:r>
                    </a:p>
                  </a:txBody>
                  <a:tcPr/>
                </a:tc>
                <a:extLst>
                  <a:ext uri="{0D108BD9-81ED-4DB2-BD59-A6C34878D82A}">
                    <a16:rowId xmlns:a16="http://schemas.microsoft.com/office/drawing/2014/main" val="10019"/>
                  </a:ext>
                </a:extLst>
              </a:tr>
              <a:tr h="158912">
                <a:tc>
                  <a:txBody>
                    <a:bodyPr/>
                    <a:lstStyle/>
                    <a:p>
                      <a:r>
                        <a:rPr lang="pt-BR" sz="1100" dirty="0">
                          <a:latin typeface="Arial" panose="020B0604020202020204" pitchFamily="34" charset="0"/>
                          <a:cs typeface="Arial" panose="020B0604020202020204" pitchFamily="34" charset="0"/>
                        </a:rPr>
                        <a:t>Ano 19</a:t>
                      </a: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12.825,00</a:t>
                      </a:r>
                    </a:p>
                  </a:txBody>
                  <a:tcPr/>
                </a:tc>
                <a:tc>
                  <a:txBody>
                    <a:bodyPr/>
                    <a:lstStyle/>
                    <a:p>
                      <a:pPr algn="r"/>
                      <a:r>
                        <a:rPr lang="pt-BR" sz="1100" dirty="0">
                          <a:latin typeface="Arial" panose="020B0604020202020204" pitchFamily="34" charset="0"/>
                          <a:cs typeface="Arial" panose="020B0604020202020204" pitchFamily="34" charset="0"/>
                        </a:rPr>
                        <a:t>2.175,00</a:t>
                      </a:r>
                    </a:p>
                  </a:txBody>
                  <a:tcPr/>
                </a:tc>
                <a:extLst>
                  <a:ext uri="{0D108BD9-81ED-4DB2-BD59-A6C34878D82A}">
                    <a16:rowId xmlns:a16="http://schemas.microsoft.com/office/drawing/2014/main" val="10020"/>
                  </a:ext>
                </a:extLst>
              </a:tr>
              <a:tr h="260448">
                <a:tc>
                  <a:txBody>
                    <a:bodyPr/>
                    <a:lstStyle/>
                    <a:p>
                      <a:r>
                        <a:rPr lang="pt-BR" sz="1100" dirty="0">
                          <a:latin typeface="Arial" panose="020B0604020202020204" pitchFamily="34" charset="0"/>
                          <a:cs typeface="Arial" panose="020B0604020202020204" pitchFamily="34" charset="0"/>
                        </a:rPr>
                        <a:t>Ano</a:t>
                      </a:r>
                      <a:r>
                        <a:rPr lang="pt-BR" sz="1100" baseline="0" dirty="0">
                          <a:latin typeface="Arial" panose="020B0604020202020204" pitchFamily="34" charset="0"/>
                          <a:cs typeface="Arial" panose="020B0604020202020204" pitchFamily="34" charset="0"/>
                        </a:rPr>
                        <a:t> 20</a:t>
                      </a:r>
                      <a:endParaRPr lang="pt-BR" sz="1100" dirty="0">
                        <a:latin typeface="Arial" panose="020B0604020202020204" pitchFamily="34" charset="0"/>
                        <a:cs typeface="Arial" panose="020B0604020202020204" pitchFamily="34" charset="0"/>
                      </a:endParaRPr>
                    </a:p>
                  </a:txBody>
                  <a:tcPr/>
                </a:tc>
                <a:tc>
                  <a:txBody>
                    <a:bodyPr/>
                    <a:lstStyle/>
                    <a:p>
                      <a:pPr algn="r"/>
                      <a:r>
                        <a:rPr lang="pt-BR" sz="1100" dirty="0">
                          <a:latin typeface="Arial" panose="020B0604020202020204" pitchFamily="34" charset="0"/>
                          <a:cs typeface="Arial" panose="020B0604020202020204" pitchFamily="34" charset="0"/>
                        </a:rPr>
                        <a:t>675,00</a:t>
                      </a:r>
                    </a:p>
                  </a:txBody>
                  <a:tcPr/>
                </a:tc>
                <a:tc>
                  <a:txBody>
                    <a:bodyPr/>
                    <a:lstStyle/>
                    <a:p>
                      <a:pPr algn="r"/>
                      <a:r>
                        <a:rPr lang="pt-BR" sz="1100" dirty="0">
                          <a:latin typeface="Arial" panose="020B0604020202020204" pitchFamily="34" charset="0"/>
                          <a:cs typeface="Arial" panose="020B0604020202020204" pitchFamily="34" charset="0"/>
                        </a:rPr>
                        <a:t>13.500,00</a:t>
                      </a:r>
                    </a:p>
                  </a:txBody>
                  <a:tcPr/>
                </a:tc>
                <a:tc>
                  <a:txBody>
                    <a:bodyPr/>
                    <a:lstStyle/>
                    <a:p>
                      <a:pPr algn="r"/>
                      <a:r>
                        <a:rPr lang="pt-BR" sz="1100" dirty="0">
                          <a:latin typeface="Arial" panose="020B0604020202020204" pitchFamily="34" charset="0"/>
                          <a:cs typeface="Arial" panose="020B0604020202020204" pitchFamily="34" charset="0"/>
                        </a:rPr>
                        <a:t>1.500,00</a:t>
                      </a:r>
                    </a:p>
                  </a:txBody>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32681780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Depreciação</a:t>
            </a:r>
            <a:r>
              <a:rPr lang="pt-BR" sz="2000" b="1" dirty="0">
                <a:solidFill>
                  <a:schemeClr val="accent2">
                    <a:lumMod val="75000"/>
                  </a:schemeClr>
                </a:solidFill>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Taxa Normal       </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72</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571620" y="2224443"/>
            <a:ext cx="11052636" cy="523220"/>
          </a:xfrm>
          <a:prstGeom prst="rect">
            <a:avLst/>
          </a:prstGeom>
        </p:spPr>
        <p:txBody>
          <a:bodyPr wrap="square">
            <a:spAutoFit/>
          </a:bodyPr>
          <a:lstStyle/>
          <a:p>
            <a:pPr lvl="1" algn="just"/>
            <a:r>
              <a:rPr lang="pt-BR" sz="2800" dirty="0">
                <a:latin typeface="Arial" panose="020B0604020202020204" pitchFamily="34" charset="0"/>
                <a:cs typeface="Arial" panose="020B0604020202020204" pitchFamily="34" charset="0"/>
              </a:rPr>
              <a:t>	</a:t>
            </a:r>
          </a:p>
        </p:txBody>
      </p:sp>
      <p:sp>
        <p:nvSpPr>
          <p:cNvPr id="8" name="Retângulo 7"/>
          <p:cNvSpPr/>
          <p:nvPr/>
        </p:nvSpPr>
        <p:spPr>
          <a:xfrm>
            <a:off x="537932" y="2601871"/>
            <a:ext cx="10815867" cy="954107"/>
          </a:xfrm>
          <a:prstGeom prst="rect">
            <a:avLst/>
          </a:prstGeom>
        </p:spPr>
        <p:txBody>
          <a:bodyPr wrap="square">
            <a:spAutoFit/>
          </a:bodyPr>
          <a:lstStyle/>
          <a:p>
            <a:r>
              <a:rPr lang="pt-BR" sz="2800" dirty="0">
                <a:latin typeface="Arial" panose="020B0604020202020204" pitchFamily="34" charset="0"/>
                <a:cs typeface="Arial" panose="020B0604020202020204" pitchFamily="34" charset="0"/>
              </a:rPr>
              <a:t>	Aplicada quando o bem é utilizado em um (1) turno de até 8 horas/dia. </a:t>
            </a:r>
          </a:p>
        </p:txBody>
      </p:sp>
    </p:spTree>
    <p:extLst>
      <p:ext uri="{BB962C8B-B14F-4D97-AF65-F5344CB8AC3E}">
        <p14:creationId xmlns:p14="http://schemas.microsoft.com/office/powerpoint/2010/main" val="26742538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Depreciação</a:t>
            </a:r>
            <a:r>
              <a:rPr lang="pt-BR" sz="2000" b="1" dirty="0">
                <a:solidFill>
                  <a:schemeClr val="accent2">
                    <a:lumMod val="75000"/>
                  </a:schemeClr>
                </a:solidFill>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Taxa Acelerada</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73</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571620" y="2224443"/>
            <a:ext cx="11052636" cy="523220"/>
          </a:xfrm>
          <a:prstGeom prst="rect">
            <a:avLst/>
          </a:prstGeom>
        </p:spPr>
        <p:txBody>
          <a:bodyPr wrap="square">
            <a:spAutoFit/>
          </a:bodyPr>
          <a:lstStyle/>
          <a:p>
            <a:pPr lvl="1" algn="just"/>
            <a:r>
              <a:rPr lang="pt-BR" sz="2800" dirty="0">
                <a:latin typeface="Arial" panose="020B0604020202020204" pitchFamily="34" charset="0"/>
                <a:cs typeface="Arial" panose="020B0604020202020204" pitchFamily="34" charset="0"/>
              </a:rPr>
              <a:t>	</a:t>
            </a:r>
          </a:p>
        </p:txBody>
      </p:sp>
      <p:sp>
        <p:nvSpPr>
          <p:cNvPr id="8" name="Retângulo 7"/>
          <p:cNvSpPr/>
          <p:nvPr/>
        </p:nvSpPr>
        <p:spPr>
          <a:xfrm>
            <a:off x="537932" y="2601871"/>
            <a:ext cx="10815867" cy="954107"/>
          </a:xfrm>
          <a:prstGeom prst="rect">
            <a:avLst/>
          </a:prstGeom>
        </p:spPr>
        <p:txBody>
          <a:bodyPr wrap="square">
            <a:spAutoFit/>
          </a:bodyPr>
          <a:lstStyle/>
          <a:p>
            <a:r>
              <a:rPr lang="pt-BR" sz="2800" dirty="0">
                <a:latin typeface="Arial" panose="020B0604020202020204" pitchFamily="34" charset="0"/>
                <a:cs typeface="Arial" panose="020B0604020202020204" pitchFamily="34" charset="0"/>
              </a:rPr>
              <a:t>	Aplicada quando o bem é utilizado em dois (2) turnos de até 8 horas/dia, passando seu coeficiente para 1,5 da taxa básica. </a:t>
            </a:r>
          </a:p>
        </p:txBody>
      </p:sp>
    </p:spTree>
    <p:extLst>
      <p:ext uri="{BB962C8B-B14F-4D97-AF65-F5344CB8AC3E}">
        <p14:creationId xmlns:p14="http://schemas.microsoft.com/office/powerpoint/2010/main" val="17231026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Depreciação</a:t>
            </a:r>
            <a:r>
              <a:rPr lang="pt-BR" sz="2000" b="1" dirty="0">
                <a:solidFill>
                  <a:schemeClr val="accent2">
                    <a:lumMod val="75000"/>
                  </a:schemeClr>
                </a:solidFill>
                <a:latin typeface="Arial" panose="020B0604020202020204" pitchFamily="34" charset="0"/>
                <a:cs typeface="Arial" panose="020B0604020202020204" pitchFamily="34" charset="0"/>
              </a:rPr>
              <a:t>:                       </a:t>
            </a:r>
            <a:r>
              <a:rPr lang="pt-BR" sz="2000" b="1" dirty="0">
                <a:latin typeface="Arial" panose="020B0604020202020204" pitchFamily="34" charset="0"/>
                <a:cs typeface="Arial" panose="020B0604020202020204" pitchFamily="34" charset="0"/>
              </a:rPr>
              <a:t>Taxa Máxima</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74</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571620" y="2224443"/>
            <a:ext cx="11052636" cy="523220"/>
          </a:xfrm>
          <a:prstGeom prst="rect">
            <a:avLst/>
          </a:prstGeom>
        </p:spPr>
        <p:txBody>
          <a:bodyPr wrap="square">
            <a:spAutoFit/>
          </a:bodyPr>
          <a:lstStyle/>
          <a:p>
            <a:pPr lvl="1" algn="just"/>
            <a:r>
              <a:rPr lang="pt-BR" sz="2800" dirty="0">
                <a:latin typeface="Arial" panose="020B0604020202020204" pitchFamily="34" charset="0"/>
                <a:cs typeface="Arial" panose="020B0604020202020204" pitchFamily="34" charset="0"/>
              </a:rPr>
              <a:t>	</a:t>
            </a:r>
          </a:p>
        </p:txBody>
      </p:sp>
      <p:sp>
        <p:nvSpPr>
          <p:cNvPr id="8" name="Retângulo 7"/>
          <p:cNvSpPr/>
          <p:nvPr/>
        </p:nvSpPr>
        <p:spPr>
          <a:xfrm>
            <a:off x="537932" y="2601871"/>
            <a:ext cx="10815867" cy="954107"/>
          </a:xfrm>
          <a:prstGeom prst="rect">
            <a:avLst/>
          </a:prstGeom>
        </p:spPr>
        <p:txBody>
          <a:bodyPr wrap="square">
            <a:spAutoFit/>
          </a:bodyPr>
          <a:lstStyle/>
          <a:p>
            <a:r>
              <a:rPr lang="pt-BR" sz="2800" dirty="0">
                <a:latin typeface="Arial" panose="020B0604020202020204" pitchFamily="34" charset="0"/>
                <a:cs typeface="Arial" panose="020B0604020202020204" pitchFamily="34" charset="0"/>
              </a:rPr>
              <a:t>	Aplicada quando o bem é utilizado em três (3) turnos de até 8 horas/dia, passando seu coeficiente para 2,0 da taxa básica. </a:t>
            </a:r>
          </a:p>
        </p:txBody>
      </p:sp>
    </p:spTree>
    <p:extLst>
      <p:ext uri="{BB962C8B-B14F-4D97-AF65-F5344CB8AC3E}">
        <p14:creationId xmlns:p14="http://schemas.microsoft.com/office/powerpoint/2010/main" val="8472171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Amortização</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75</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571620" y="2224443"/>
            <a:ext cx="11052636" cy="523220"/>
          </a:xfrm>
          <a:prstGeom prst="rect">
            <a:avLst/>
          </a:prstGeom>
        </p:spPr>
        <p:txBody>
          <a:bodyPr wrap="square">
            <a:spAutoFit/>
          </a:bodyPr>
          <a:lstStyle/>
          <a:p>
            <a:pPr lvl="1" algn="just"/>
            <a:r>
              <a:rPr lang="pt-BR" sz="2800" dirty="0">
                <a:latin typeface="Arial" panose="020B0604020202020204" pitchFamily="34" charset="0"/>
                <a:cs typeface="Arial" panose="020B0604020202020204" pitchFamily="34" charset="0"/>
              </a:rPr>
              <a:t>	</a:t>
            </a:r>
          </a:p>
        </p:txBody>
      </p:sp>
      <p:sp>
        <p:nvSpPr>
          <p:cNvPr id="8" name="Retângulo 7"/>
          <p:cNvSpPr/>
          <p:nvPr/>
        </p:nvSpPr>
        <p:spPr>
          <a:xfrm>
            <a:off x="537932" y="2601871"/>
            <a:ext cx="10815867" cy="1384995"/>
          </a:xfrm>
          <a:prstGeom prst="rect">
            <a:avLst/>
          </a:prstGeom>
        </p:spPr>
        <p:txBody>
          <a:bodyPr wrap="square">
            <a:spAutoFit/>
          </a:bodyPr>
          <a:lstStyle/>
          <a:p>
            <a:pPr algn="just"/>
            <a:r>
              <a:rPr lang="pt-BR" sz="2800" dirty="0">
                <a:latin typeface="Arial" panose="020B0604020202020204" pitchFamily="34" charset="0"/>
                <a:cs typeface="Arial" panose="020B0604020202020204" pitchFamily="34" charset="0"/>
              </a:rPr>
              <a:t>	Aplicada sobre bens patrimoniais de direito de terceiros e bens intangíveis, porém sem valor residual a exemplo da depreciação. Seu cálculo é direto pelo prazo de contrato ou legal. </a:t>
            </a:r>
          </a:p>
        </p:txBody>
      </p:sp>
    </p:spTree>
    <p:extLst>
      <p:ext uri="{BB962C8B-B14F-4D97-AF65-F5344CB8AC3E}">
        <p14:creationId xmlns:p14="http://schemas.microsoft.com/office/powerpoint/2010/main" val="23912864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Amortização</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76</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571620" y="2224443"/>
            <a:ext cx="11052636" cy="523220"/>
          </a:xfrm>
          <a:prstGeom prst="rect">
            <a:avLst/>
          </a:prstGeom>
        </p:spPr>
        <p:txBody>
          <a:bodyPr wrap="square">
            <a:spAutoFit/>
          </a:bodyPr>
          <a:lstStyle/>
          <a:p>
            <a:pPr lvl="1" algn="just"/>
            <a:r>
              <a:rPr lang="pt-BR" sz="2800" dirty="0">
                <a:latin typeface="Arial" panose="020B0604020202020204" pitchFamily="34" charset="0"/>
                <a:cs typeface="Arial" panose="020B0604020202020204" pitchFamily="34" charset="0"/>
              </a:rPr>
              <a:t>	</a:t>
            </a:r>
          </a:p>
        </p:txBody>
      </p:sp>
      <p:sp>
        <p:nvSpPr>
          <p:cNvPr id="8" name="Retângulo 7"/>
          <p:cNvSpPr/>
          <p:nvPr/>
        </p:nvSpPr>
        <p:spPr>
          <a:xfrm>
            <a:off x="537932" y="2601871"/>
            <a:ext cx="10815867" cy="523220"/>
          </a:xfrm>
          <a:prstGeom prst="rect">
            <a:avLst/>
          </a:prstGeom>
        </p:spPr>
        <p:txBody>
          <a:bodyPr wrap="square">
            <a:spAutoFit/>
          </a:bodyPr>
          <a:lstStyle/>
          <a:p>
            <a:pPr algn="just"/>
            <a:r>
              <a:rPr lang="pt-BR" sz="2800" dirty="0">
                <a:latin typeface="Arial" panose="020B0604020202020204" pitchFamily="34" charset="0"/>
                <a:cs typeface="Arial" panose="020B0604020202020204" pitchFamily="34" charset="0"/>
              </a:rPr>
              <a:t>	</a:t>
            </a:r>
          </a:p>
        </p:txBody>
      </p:sp>
      <p:graphicFrame>
        <p:nvGraphicFramePr>
          <p:cNvPr id="9" name="Tabela 8"/>
          <p:cNvGraphicFramePr>
            <a:graphicFrameLocks noGrp="1"/>
          </p:cNvGraphicFramePr>
          <p:nvPr>
            <p:extLst>
              <p:ext uri="{D42A27DB-BD31-4B8C-83A1-F6EECF244321}">
                <p14:modId xmlns:p14="http://schemas.microsoft.com/office/powerpoint/2010/main" val="3523146704"/>
              </p:ext>
            </p:extLst>
          </p:nvPr>
        </p:nvGraphicFramePr>
        <p:xfrm>
          <a:off x="1220631" y="1295804"/>
          <a:ext cx="10133168" cy="5182268"/>
        </p:xfrm>
        <a:graphic>
          <a:graphicData uri="http://schemas.openxmlformats.org/drawingml/2006/table">
            <a:tbl>
              <a:tblPr firstRow="1" bandRow="1">
                <a:tableStyleId>{5C22544A-7EE6-4342-B048-85BDC9FD1C3A}</a:tableStyleId>
              </a:tblPr>
              <a:tblGrid>
                <a:gridCol w="5066584">
                  <a:extLst>
                    <a:ext uri="{9D8B030D-6E8A-4147-A177-3AD203B41FA5}">
                      <a16:colId xmlns:a16="http://schemas.microsoft.com/office/drawing/2014/main" val="20000"/>
                    </a:ext>
                  </a:extLst>
                </a:gridCol>
                <a:gridCol w="5066584">
                  <a:extLst>
                    <a:ext uri="{9D8B030D-6E8A-4147-A177-3AD203B41FA5}">
                      <a16:colId xmlns:a16="http://schemas.microsoft.com/office/drawing/2014/main" val="20001"/>
                    </a:ext>
                  </a:extLst>
                </a:gridCol>
              </a:tblGrid>
              <a:tr h="398636">
                <a:tc gridSpan="2">
                  <a:txBody>
                    <a:bodyPr/>
                    <a:lstStyle/>
                    <a:p>
                      <a:pPr algn="ctr"/>
                      <a:r>
                        <a:rPr lang="pt-BR" dirty="0"/>
                        <a:t>REFORMA</a:t>
                      </a:r>
                      <a:r>
                        <a:rPr lang="pt-BR" baseline="0" dirty="0"/>
                        <a:t> EM IMÓVEL DE TERCEIROS</a:t>
                      </a:r>
                      <a:endParaRPr lang="pt-BR" dirty="0"/>
                    </a:p>
                  </a:txBody>
                  <a:tcPr/>
                </a:tc>
                <a:tc hMerge="1">
                  <a:txBody>
                    <a:bodyPr/>
                    <a:lstStyle/>
                    <a:p>
                      <a:endParaRPr lang="pt-BR" dirty="0"/>
                    </a:p>
                  </a:txBody>
                  <a:tcPr/>
                </a:tc>
                <a:extLst>
                  <a:ext uri="{0D108BD9-81ED-4DB2-BD59-A6C34878D82A}">
                    <a16:rowId xmlns:a16="http://schemas.microsoft.com/office/drawing/2014/main" val="10000"/>
                  </a:ext>
                </a:extLst>
              </a:tr>
              <a:tr h="398636">
                <a:tc gridSpan="2">
                  <a:txBody>
                    <a:bodyPr/>
                    <a:lstStyle/>
                    <a:p>
                      <a:pPr algn="ctr"/>
                      <a:r>
                        <a:rPr lang="pt-BR" b="1" dirty="0">
                          <a:latin typeface="Arial" panose="020B0604020202020204" pitchFamily="34" charset="0"/>
                          <a:cs typeface="Arial" panose="020B0604020202020204" pitchFamily="34" charset="0"/>
                        </a:rPr>
                        <a:t>COMPOSIÇÃO DO VALOR</a:t>
                      </a:r>
                    </a:p>
                  </a:txBody>
                  <a:tcPr/>
                </a:tc>
                <a:tc hMerge="1">
                  <a:txBody>
                    <a:bodyPr/>
                    <a:lstStyle/>
                    <a:p>
                      <a:endParaRPr lang="pt-BR" dirty="0"/>
                    </a:p>
                  </a:txBody>
                  <a:tcPr/>
                </a:tc>
                <a:extLst>
                  <a:ext uri="{0D108BD9-81ED-4DB2-BD59-A6C34878D82A}">
                    <a16:rowId xmlns:a16="http://schemas.microsoft.com/office/drawing/2014/main" val="10001"/>
                  </a:ext>
                </a:extLst>
              </a:tr>
              <a:tr h="398636">
                <a:tc>
                  <a:txBody>
                    <a:bodyPr/>
                    <a:lstStyle/>
                    <a:p>
                      <a:r>
                        <a:rPr lang="pt-BR" dirty="0">
                          <a:latin typeface="Arial" panose="020B0604020202020204" pitchFamily="34" charset="0"/>
                          <a:cs typeface="Arial" panose="020B0604020202020204" pitchFamily="34" charset="0"/>
                        </a:rPr>
                        <a:t>+Valor Contábil</a:t>
                      </a:r>
                    </a:p>
                  </a:txBody>
                  <a:tcPr/>
                </a:tc>
                <a:tc>
                  <a:txBody>
                    <a:bodyPr/>
                    <a:lstStyle/>
                    <a:p>
                      <a:pPr algn="r"/>
                      <a:r>
                        <a:rPr lang="pt-BR" dirty="0">
                          <a:latin typeface="Arial" panose="020B0604020202020204" pitchFamily="34" charset="0"/>
                          <a:cs typeface="Arial" panose="020B0604020202020204" pitchFamily="34" charset="0"/>
                        </a:rPr>
                        <a:t>35.800,00</a:t>
                      </a:r>
                    </a:p>
                  </a:txBody>
                  <a:tcPr/>
                </a:tc>
                <a:extLst>
                  <a:ext uri="{0D108BD9-81ED-4DB2-BD59-A6C34878D82A}">
                    <a16:rowId xmlns:a16="http://schemas.microsoft.com/office/drawing/2014/main" val="10002"/>
                  </a:ext>
                </a:extLst>
              </a:tr>
              <a:tr h="398636">
                <a:tc>
                  <a:txBody>
                    <a:bodyPr/>
                    <a:lstStyle/>
                    <a:p>
                      <a:r>
                        <a:rPr lang="pt-BR" dirty="0">
                          <a:latin typeface="Arial" panose="020B0604020202020204" pitchFamily="34" charset="0"/>
                          <a:cs typeface="Arial" panose="020B0604020202020204" pitchFamily="34" charset="0"/>
                        </a:rPr>
                        <a:t>- Valor</a:t>
                      </a:r>
                      <a:r>
                        <a:rPr lang="pt-BR" baseline="0" dirty="0">
                          <a:latin typeface="Arial" panose="020B0604020202020204" pitchFamily="34" charset="0"/>
                          <a:cs typeface="Arial" panose="020B0604020202020204" pitchFamily="34" charset="0"/>
                        </a:rPr>
                        <a:t> Residual </a:t>
                      </a:r>
                      <a:endParaRPr lang="pt-BR" dirty="0">
                        <a:latin typeface="Arial" panose="020B0604020202020204" pitchFamily="34" charset="0"/>
                        <a:cs typeface="Arial" panose="020B0604020202020204" pitchFamily="34" charset="0"/>
                      </a:endParaRPr>
                    </a:p>
                  </a:txBody>
                  <a:tcPr/>
                </a:tc>
                <a:tc>
                  <a:txBody>
                    <a:bodyPr/>
                    <a:lstStyle/>
                    <a:p>
                      <a:pPr algn="r"/>
                      <a:r>
                        <a:rPr lang="pt-BR" dirty="0">
                          <a:latin typeface="Arial" panose="020B0604020202020204" pitchFamily="34" charset="0"/>
                          <a:cs typeface="Arial" panose="020B0604020202020204" pitchFamily="34" charset="0"/>
                        </a:rPr>
                        <a:t>0,00</a:t>
                      </a:r>
                    </a:p>
                  </a:txBody>
                  <a:tcPr/>
                </a:tc>
                <a:extLst>
                  <a:ext uri="{0D108BD9-81ED-4DB2-BD59-A6C34878D82A}">
                    <a16:rowId xmlns:a16="http://schemas.microsoft.com/office/drawing/2014/main" val="10003"/>
                  </a:ext>
                </a:extLst>
              </a:tr>
              <a:tr h="398636">
                <a:tc>
                  <a:txBody>
                    <a:bodyPr/>
                    <a:lstStyle/>
                    <a:p>
                      <a:r>
                        <a:rPr lang="pt-BR" dirty="0">
                          <a:latin typeface="Arial" panose="020B0604020202020204" pitchFamily="34" charset="0"/>
                          <a:cs typeface="Arial" panose="020B0604020202020204" pitchFamily="34" charset="0"/>
                        </a:rPr>
                        <a:t>= Valor Base de Amortização</a:t>
                      </a:r>
                    </a:p>
                  </a:txBody>
                  <a:tcPr/>
                </a:tc>
                <a:tc>
                  <a:txBody>
                    <a:bodyPr/>
                    <a:lstStyle/>
                    <a:p>
                      <a:pPr algn="r"/>
                      <a:r>
                        <a:rPr lang="pt-BR" dirty="0">
                          <a:latin typeface="Arial" panose="020B0604020202020204" pitchFamily="34" charset="0"/>
                          <a:cs typeface="Arial" panose="020B0604020202020204" pitchFamily="34" charset="0"/>
                        </a:rPr>
                        <a:t>35.800,00</a:t>
                      </a:r>
                    </a:p>
                  </a:txBody>
                  <a:tcPr/>
                </a:tc>
                <a:extLst>
                  <a:ext uri="{0D108BD9-81ED-4DB2-BD59-A6C34878D82A}">
                    <a16:rowId xmlns:a16="http://schemas.microsoft.com/office/drawing/2014/main" val="10004"/>
                  </a:ext>
                </a:extLst>
              </a:tr>
              <a:tr h="398636">
                <a:tc>
                  <a:txBody>
                    <a:bodyPr/>
                    <a:lstStyle/>
                    <a:p>
                      <a:r>
                        <a:rPr lang="pt-BR" dirty="0">
                          <a:latin typeface="Arial" panose="020B0604020202020204" pitchFamily="34" charset="0"/>
                          <a:cs typeface="Arial" panose="020B0604020202020204" pitchFamily="34" charset="0"/>
                        </a:rPr>
                        <a:t>Prazo</a:t>
                      </a:r>
                      <a:r>
                        <a:rPr lang="pt-BR" baseline="0" dirty="0">
                          <a:latin typeface="Arial" panose="020B0604020202020204" pitchFamily="34" charset="0"/>
                          <a:cs typeface="Arial" panose="020B0604020202020204" pitchFamily="34" charset="0"/>
                        </a:rPr>
                        <a:t> Contratual</a:t>
                      </a:r>
                      <a:endParaRPr lang="pt-BR" dirty="0">
                        <a:latin typeface="Arial" panose="020B0604020202020204" pitchFamily="34" charset="0"/>
                        <a:cs typeface="Arial" panose="020B0604020202020204" pitchFamily="34" charset="0"/>
                      </a:endParaRPr>
                    </a:p>
                  </a:txBody>
                  <a:tcPr/>
                </a:tc>
                <a:tc>
                  <a:txBody>
                    <a:bodyPr/>
                    <a:lstStyle/>
                    <a:p>
                      <a:pPr algn="r"/>
                      <a:r>
                        <a:rPr lang="pt-BR" dirty="0">
                          <a:latin typeface="Arial" panose="020B0604020202020204" pitchFamily="34" charset="0"/>
                          <a:cs typeface="Arial" panose="020B0604020202020204" pitchFamily="34" charset="0"/>
                        </a:rPr>
                        <a:t>5 anos</a:t>
                      </a:r>
                    </a:p>
                  </a:txBody>
                  <a:tcPr/>
                </a:tc>
                <a:extLst>
                  <a:ext uri="{0D108BD9-81ED-4DB2-BD59-A6C34878D82A}">
                    <a16:rowId xmlns:a16="http://schemas.microsoft.com/office/drawing/2014/main" val="10005"/>
                  </a:ext>
                </a:extLst>
              </a:tr>
              <a:tr h="398636">
                <a:tc>
                  <a:txBody>
                    <a:bodyPr/>
                    <a:lstStyle/>
                    <a:p>
                      <a:endParaRPr lang="pt-BR" dirty="0">
                        <a:latin typeface="Arial" panose="020B0604020202020204" pitchFamily="34" charset="0"/>
                        <a:cs typeface="Arial" panose="020B0604020202020204" pitchFamily="34" charset="0"/>
                      </a:endParaRPr>
                    </a:p>
                  </a:txBody>
                  <a:tcPr/>
                </a:tc>
                <a:tc>
                  <a:txBody>
                    <a:bodyPr/>
                    <a:lstStyle/>
                    <a:p>
                      <a:pPr algn="r"/>
                      <a:endParaRPr lang="pt-B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398636">
                <a:tc gridSpan="2">
                  <a:txBody>
                    <a:bodyPr/>
                    <a:lstStyle/>
                    <a:p>
                      <a:pPr algn="ctr"/>
                      <a:r>
                        <a:rPr lang="pt-BR" b="1" dirty="0">
                          <a:latin typeface="Arial" panose="020B0604020202020204" pitchFamily="34" charset="0"/>
                          <a:cs typeface="Arial" panose="020B0604020202020204" pitchFamily="34" charset="0"/>
                        </a:rPr>
                        <a:t>CÁLCULO</a:t>
                      </a:r>
                    </a:p>
                  </a:txBody>
                  <a:tcPr/>
                </a:tc>
                <a:tc hMerge="1">
                  <a:txBody>
                    <a:bodyPr/>
                    <a:lstStyle/>
                    <a:p>
                      <a:pPr algn="r"/>
                      <a:endParaRPr lang="pt-B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r h="398636">
                <a:tc gridSpan="2">
                  <a:txBody>
                    <a:bodyPr/>
                    <a:lstStyle/>
                    <a:p>
                      <a:pPr algn="ctr"/>
                      <a:r>
                        <a:rPr lang="pt-BR" b="1" dirty="0">
                          <a:solidFill>
                            <a:schemeClr val="tx1"/>
                          </a:solidFill>
                          <a:latin typeface="Arial" panose="020B0604020202020204" pitchFamily="34" charset="0"/>
                          <a:cs typeface="Arial" panose="020B0604020202020204" pitchFamily="34" charset="0"/>
                        </a:rPr>
                        <a:t>Valor</a:t>
                      </a:r>
                      <a:r>
                        <a:rPr lang="pt-BR" b="1" baseline="0" dirty="0">
                          <a:solidFill>
                            <a:schemeClr val="tx1"/>
                          </a:solidFill>
                          <a:latin typeface="Arial" panose="020B0604020202020204" pitchFamily="34" charset="0"/>
                          <a:cs typeface="Arial" panose="020B0604020202020204" pitchFamily="34" charset="0"/>
                        </a:rPr>
                        <a:t> base de Amortização / Prazo Contratual</a:t>
                      </a:r>
                      <a:endParaRPr lang="pt-BR" b="1" dirty="0">
                        <a:solidFill>
                          <a:schemeClr val="tx1"/>
                        </a:solidFill>
                        <a:latin typeface="Arial" panose="020B0604020202020204" pitchFamily="34" charset="0"/>
                        <a:cs typeface="Arial" panose="020B0604020202020204" pitchFamily="34" charset="0"/>
                      </a:endParaRPr>
                    </a:p>
                  </a:txBody>
                  <a:tcPr/>
                </a:tc>
                <a:tc hMerge="1">
                  <a:txBody>
                    <a:bodyPr/>
                    <a:lstStyle/>
                    <a:p>
                      <a:pPr algn="r"/>
                      <a:endParaRPr lang="pt-BR"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r h="398636">
                <a:tc>
                  <a:txBody>
                    <a:bodyPr/>
                    <a:lstStyle/>
                    <a:p>
                      <a:r>
                        <a:rPr lang="pt-BR" dirty="0">
                          <a:latin typeface="Arial" panose="020B0604020202020204" pitchFamily="34" charset="0"/>
                          <a:cs typeface="Arial" panose="020B0604020202020204" pitchFamily="34" charset="0"/>
                        </a:rPr>
                        <a:t>-Base Amortização</a:t>
                      </a:r>
                    </a:p>
                  </a:txBody>
                  <a:tcPr/>
                </a:tc>
                <a:tc>
                  <a:txBody>
                    <a:bodyPr/>
                    <a:lstStyle/>
                    <a:p>
                      <a:pPr algn="r"/>
                      <a:r>
                        <a:rPr lang="pt-BR" dirty="0">
                          <a:latin typeface="Arial" panose="020B0604020202020204" pitchFamily="34" charset="0"/>
                          <a:cs typeface="Arial" panose="020B0604020202020204" pitchFamily="34" charset="0"/>
                        </a:rPr>
                        <a:t>35.800,00</a:t>
                      </a:r>
                    </a:p>
                  </a:txBody>
                  <a:tcPr/>
                </a:tc>
                <a:extLst>
                  <a:ext uri="{0D108BD9-81ED-4DB2-BD59-A6C34878D82A}">
                    <a16:rowId xmlns:a16="http://schemas.microsoft.com/office/drawing/2014/main" val="10009"/>
                  </a:ext>
                </a:extLst>
              </a:tr>
              <a:tr h="398636">
                <a:tc>
                  <a:txBody>
                    <a:bodyPr/>
                    <a:lstStyle/>
                    <a:p>
                      <a:r>
                        <a:rPr lang="pt-BR" dirty="0">
                          <a:latin typeface="Arial" panose="020B0604020202020204" pitchFamily="34" charset="0"/>
                          <a:cs typeface="Arial" panose="020B0604020202020204" pitchFamily="34" charset="0"/>
                        </a:rPr>
                        <a:t>-Período Contratual</a:t>
                      </a:r>
                    </a:p>
                  </a:txBody>
                  <a:tcPr/>
                </a:tc>
                <a:tc>
                  <a:txBody>
                    <a:bodyPr/>
                    <a:lstStyle/>
                    <a:p>
                      <a:pPr algn="r"/>
                      <a:r>
                        <a:rPr lang="pt-BR" dirty="0">
                          <a:latin typeface="Arial" panose="020B0604020202020204" pitchFamily="34" charset="0"/>
                          <a:cs typeface="Arial" panose="020B0604020202020204" pitchFamily="34" charset="0"/>
                        </a:rPr>
                        <a:t>5 anos</a:t>
                      </a:r>
                    </a:p>
                  </a:txBody>
                  <a:tcPr/>
                </a:tc>
                <a:extLst>
                  <a:ext uri="{0D108BD9-81ED-4DB2-BD59-A6C34878D82A}">
                    <a16:rowId xmlns:a16="http://schemas.microsoft.com/office/drawing/2014/main" val="10010"/>
                  </a:ext>
                </a:extLst>
              </a:tr>
              <a:tr h="398636">
                <a:tc>
                  <a:txBody>
                    <a:bodyPr/>
                    <a:lstStyle/>
                    <a:p>
                      <a:r>
                        <a:rPr lang="pt-BR" dirty="0">
                          <a:latin typeface="Arial" panose="020B0604020202020204" pitchFamily="34" charset="0"/>
                          <a:cs typeface="Arial" panose="020B0604020202020204" pitchFamily="34" charset="0"/>
                        </a:rPr>
                        <a:t>-Amortização</a:t>
                      </a:r>
                      <a:r>
                        <a:rPr lang="pt-BR" baseline="0" dirty="0">
                          <a:latin typeface="Arial" panose="020B0604020202020204" pitchFamily="34" charset="0"/>
                          <a:cs typeface="Arial" panose="020B0604020202020204" pitchFamily="34" charset="0"/>
                        </a:rPr>
                        <a:t> Anual</a:t>
                      </a:r>
                      <a:endParaRPr lang="pt-BR" dirty="0">
                        <a:latin typeface="Arial" panose="020B0604020202020204" pitchFamily="34" charset="0"/>
                        <a:cs typeface="Arial" panose="020B0604020202020204" pitchFamily="34" charset="0"/>
                      </a:endParaRPr>
                    </a:p>
                  </a:txBody>
                  <a:tcPr/>
                </a:tc>
                <a:tc>
                  <a:txBody>
                    <a:bodyPr/>
                    <a:lstStyle/>
                    <a:p>
                      <a:pPr algn="r"/>
                      <a:r>
                        <a:rPr lang="pt-BR" dirty="0">
                          <a:latin typeface="Arial" panose="020B0604020202020204" pitchFamily="34" charset="0"/>
                          <a:cs typeface="Arial" panose="020B0604020202020204" pitchFamily="34" charset="0"/>
                        </a:rPr>
                        <a:t>7.160,00</a:t>
                      </a:r>
                    </a:p>
                  </a:txBody>
                  <a:tcPr/>
                </a:tc>
                <a:extLst>
                  <a:ext uri="{0D108BD9-81ED-4DB2-BD59-A6C34878D82A}">
                    <a16:rowId xmlns:a16="http://schemas.microsoft.com/office/drawing/2014/main" val="10011"/>
                  </a:ext>
                </a:extLst>
              </a:tr>
              <a:tr h="398636">
                <a:tc>
                  <a:txBody>
                    <a:bodyPr/>
                    <a:lstStyle/>
                    <a:p>
                      <a:endParaRPr lang="pt-BR">
                        <a:latin typeface="Arial" panose="020B0604020202020204" pitchFamily="34" charset="0"/>
                        <a:cs typeface="Arial" panose="020B0604020202020204" pitchFamily="34" charset="0"/>
                      </a:endParaRPr>
                    </a:p>
                  </a:txBody>
                  <a:tcPr/>
                </a:tc>
                <a:tc>
                  <a:txBody>
                    <a:bodyPr/>
                    <a:lstStyle/>
                    <a:p>
                      <a:pPr algn="r"/>
                      <a:endParaRPr lang="pt-B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1896410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Amortização</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77</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571620" y="2224443"/>
            <a:ext cx="11052636" cy="523220"/>
          </a:xfrm>
          <a:prstGeom prst="rect">
            <a:avLst/>
          </a:prstGeom>
        </p:spPr>
        <p:txBody>
          <a:bodyPr wrap="square">
            <a:spAutoFit/>
          </a:bodyPr>
          <a:lstStyle/>
          <a:p>
            <a:pPr lvl="1" algn="just"/>
            <a:r>
              <a:rPr lang="pt-BR" sz="2800" dirty="0">
                <a:latin typeface="Arial" panose="020B0604020202020204" pitchFamily="34" charset="0"/>
                <a:cs typeface="Arial" panose="020B0604020202020204" pitchFamily="34" charset="0"/>
              </a:rPr>
              <a:t>	</a:t>
            </a:r>
          </a:p>
        </p:txBody>
      </p:sp>
      <p:sp>
        <p:nvSpPr>
          <p:cNvPr id="8" name="Retângulo 7"/>
          <p:cNvSpPr/>
          <p:nvPr/>
        </p:nvSpPr>
        <p:spPr>
          <a:xfrm>
            <a:off x="537932" y="2601871"/>
            <a:ext cx="10815867" cy="523220"/>
          </a:xfrm>
          <a:prstGeom prst="rect">
            <a:avLst/>
          </a:prstGeom>
        </p:spPr>
        <p:txBody>
          <a:bodyPr wrap="square">
            <a:spAutoFit/>
          </a:bodyPr>
          <a:lstStyle/>
          <a:p>
            <a:pPr algn="just"/>
            <a:r>
              <a:rPr lang="pt-BR" sz="2800" dirty="0">
                <a:latin typeface="Arial" panose="020B0604020202020204" pitchFamily="34" charset="0"/>
                <a:cs typeface="Arial" panose="020B0604020202020204" pitchFamily="34" charset="0"/>
              </a:rPr>
              <a:t>	</a:t>
            </a:r>
          </a:p>
        </p:txBody>
      </p:sp>
      <p:graphicFrame>
        <p:nvGraphicFramePr>
          <p:cNvPr id="10" name="Tabela 9"/>
          <p:cNvGraphicFramePr>
            <a:graphicFrameLocks noGrp="1"/>
          </p:cNvGraphicFramePr>
          <p:nvPr>
            <p:extLst>
              <p:ext uri="{D42A27DB-BD31-4B8C-83A1-F6EECF244321}">
                <p14:modId xmlns:p14="http://schemas.microsoft.com/office/powerpoint/2010/main" val="458400819"/>
              </p:ext>
            </p:extLst>
          </p:nvPr>
        </p:nvGraphicFramePr>
        <p:xfrm>
          <a:off x="525052" y="2021687"/>
          <a:ext cx="10815868" cy="2595880"/>
        </p:xfrm>
        <a:graphic>
          <a:graphicData uri="http://schemas.openxmlformats.org/drawingml/2006/table">
            <a:tbl>
              <a:tblPr firstRow="1" bandRow="1">
                <a:tableStyleId>{5C22544A-7EE6-4342-B048-85BDC9FD1C3A}</a:tableStyleId>
              </a:tblPr>
              <a:tblGrid>
                <a:gridCol w="1754509">
                  <a:extLst>
                    <a:ext uri="{9D8B030D-6E8A-4147-A177-3AD203B41FA5}">
                      <a16:colId xmlns:a16="http://schemas.microsoft.com/office/drawing/2014/main" val="20000"/>
                    </a:ext>
                  </a:extLst>
                </a:gridCol>
                <a:gridCol w="3653425">
                  <a:extLst>
                    <a:ext uri="{9D8B030D-6E8A-4147-A177-3AD203B41FA5}">
                      <a16:colId xmlns:a16="http://schemas.microsoft.com/office/drawing/2014/main" val="20001"/>
                    </a:ext>
                  </a:extLst>
                </a:gridCol>
                <a:gridCol w="2703967">
                  <a:extLst>
                    <a:ext uri="{9D8B030D-6E8A-4147-A177-3AD203B41FA5}">
                      <a16:colId xmlns:a16="http://schemas.microsoft.com/office/drawing/2014/main" val="20002"/>
                    </a:ext>
                  </a:extLst>
                </a:gridCol>
                <a:gridCol w="2703967">
                  <a:extLst>
                    <a:ext uri="{9D8B030D-6E8A-4147-A177-3AD203B41FA5}">
                      <a16:colId xmlns:a16="http://schemas.microsoft.com/office/drawing/2014/main" val="20003"/>
                    </a:ext>
                  </a:extLst>
                </a:gridCol>
              </a:tblGrid>
              <a:tr h="370840">
                <a:tc gridSpan="4">
                  <a:txBody>
                    <a:bodyPr/>
                    <a:lstStyle/>
                    <a:p>
                      <a:pPr algn="ctr"/>
                      <a:r>
                        <a:rPr lang="pt-BR" b="1" dirty="0">
                          <a:solidFill>
                            <a:schemeClr val="tx1"/>
                          </a:solidFill>
                          <a:latin typeface="Arial" panose="020B0604020202020204" pitchFamily="34" charset="0"/>
                          <a:cs typeface="Arial" panose="020B0604020202020204" pitchFamily="34" charset="0"/>
                        </a:rPr>
                        <a:t>QUADRO</a:t>
                      </a:r>
                      <a:r>
                        <a:rPr lang="pt-BR" b="1" baseline="0" dirty="0">
                          <a:solidFill>
                            <a:schemeClr val="tx1"/>
                          </a:solidFill>
                          <a:latin typeface="Arial" panose="020B0604020202020204" pitchFamily="34" charset="0"/>
                          <a:cs typeface="Arial" panose="020B0604020202020204" pitchFamily="34" charset="0"/>
                        </a:rPr>
                        <a:t> ANUAL DE AMORTIZAÇÃO </a:t>
                      </a:r>
                      <a:endParaRPr lang="pt-BR" b="1" dirty="0">
                        <a:solidFill>
                          <a:schemeClr val="tx1"/>
                        </a:solidFill>
                        <a:latin typeface="Arial" panose="020B0604020202020204" pitchFamily="34" charset="0"/>
                        <a:cs typeface="Arial" panose="020B0604020202020204" pitchFamily="34" charset="0"/>
                      </a:endParaRPr>
                    </a:p>
                  </a:txBody>
                  <a:tcPr/>
                </a:tc>
                <a:tc hMerge="1">
                  <a:txBody>
                    <a:bodyPr/>
                    <a:lstStyle/>
                    <a:p>
                      <a:endParaRPr lang="pt-BR" dirty="0"/>
                    </a:p>
                  </a:txBody>
                  <a:tcPr/>
                </a:tc>
                <a:tc hMerge="1">
                  <a:txBody>
                    <a:bodyPr/>
                    <a:lstStyle/>
                    <a:p>
                      <a:endParaRPr lang="pt-BR" dirty="0"/>
                    </a:p>
                  </a:txBody>
                  <a:tcPr/>
                </a:tc>
                <a:tc hMerge="1">
                  <a:txBody>
                    <a:bodyPr/>
                    <a:lstStyle/>
                    <a:p>
                      <a:endParaRPr lang="pt-BR" dirty="0"/>
                    </a:p>
                  </a:txBody>
                  <a:tcPr/>
                </a:tc>
                <a:extLst>
                  <a:ext uri="{0D108BD9-81ED-4DB2-BD59-A6C34878D82A}">
                    <a16:rowId xmlns:a16="http://schemas.microsoft.com/office/drawing/2014/main" val="10000"/>
                  </a:ext>
                </a:extLst>
              </a:tr>
              <a:tr h="370840">
                <a:tc>
                  <a:txBody>
                    <a:bodyPr/>
                    <a:lstStyle/>
                    <a:p>
                      <a:pPr algn="ctr"/>
                      <a:r>
                        <a:rPr lang="pt-BR" b="1" dirty="0"/>
                        <a:t>ANO</a:t>
                      </a:r>
                    </a:p>
                  </a:txBody>
                  <a:tcPr/>
                </a:tc>
                <a:tc>
                  <a:txBody>
                    <a:bodyPr/>
                    <a:lstStyle/>
                    <a:p>
                      <a:pPr algn="ctr"/>
                      <a:r>
                        <a:rPr lang="pt-BR" b="1" dirty="0"/>
                        <a:t>VALOR</a:t>
                      </a:r>
                      <a:r>
                        <a:rPr lang="pt-BR" b="1" baseline="0" dirty="0"/>
                        <a:t> ANUAL DE AMORTIZAÇÃO</a:t>
                      </a:r>
                      <a:endParaRPr lang="pt-BR" b="1" dirty="0"/>
                    </a:p>
                  </a:txBody>
                  <a:tcPr/>
                </a:tc>
                <a:tc>
                  <a:txBody>
                    <a:bodyPr/>
                    <a:lstStyle/>
                    <a:p>
                      <a:pPr algn="ctr"/>
                      <a:r>
                        <a:rPr lang="pt-BR" b="1" dirty="0"/>
                        <a:t>AMORTIZ ACUMULADA</a:t>
                      </a:r>
                    </a:p>
                  </a:txBody>
                  <a:tcPr/>
                </a:tc>
                <a:tc>
                  <a:txBody>
                    <a:bodyPr/>
                    <a:lstStyle/>
                    <a:p>
                      <a:pPr algn="ctr"/>
                      <a:r>
                        <a:rPr lang="pt-BR" b="1" dirty="0"/>
                        <a:t>SALDO ACUMULADO</a:t>
                      </a:r>
                    </a:p>
                  </a:txBody>
                  <a:tcPr/>
                </a:tc>
                <a:extLst>
                  <a:ext uri="{0D108BD9-81ED-4DB2-BD59-A6C34878D82A}">
                    <a16:rowId xmlns:a16="http://schemas.microsoft.com/office/drawing/2014/main" val="10001"/>
                  </a:ext>
                </a:extLst>
              </a:tr>
              <a:tr h="370840">
                <a:tc>
                  <a:txBody>
                    <a:bodyPr/>
                    <a:lstStyle/>
                    <a:p>
                      <a:pPr algn="ctr"/>
                      <a:r>
                        <a:rPr lang="pt-BR" b="1" dirty="0"/>
                        <a:t>ANO 1</a:t>
                      </a:r>
                    </a:p>
                  </a:txBody>
                  <a:tcPr/>
                </a:tc>
                <a:tc>
                  <a:txBody>
                    <a:bodyPr/>
                    <a:lstStyle/>
                    <a:p>
                      <a:pPr algn="r"/>
                      <a:r>
                        <a:rPr lang="pt-BR" dirty="0"/>
                        <a:t>7.160,00</a:t>
                      </a:r>
                    </a:p>
                  </a:txBody>
                  <a:tcPr/>
                </a:tc>
                <a:tc>
                  <a:txBody>
                    <a:bodyPr/>
                    <a:lstStyle/>
                    <a:p>
                      <a:pPr algn="r"/>
                      <a:r>
                        <a:rPr lang="pt-BR" dirty="0"/>
                        <a:t>7.160,00</a:t>
                      </a:r>
                    </a:p>
                  </a:txBody>
                  <a:tcPr/>
                </a:tc>
                <a:tc>
                  <a:txBody>
                    <a:bodyPr/>
                    <a:lstStyle/>
                    <a:p>
                      <a:pPr algn="r"/>
                      <a:r>
                        <a:rPr lang="pt-BR" dirty="0"/>
                        <a:t>28.640,00</a:t>
                      </a:r>
                    </a:p>
                  </a:txBody>
                  <a:tcPr/>
                </a:tc>
                <a:extLst>
                  <a:ext uri="{0D108BD9-81ED-4DB2-BD59-A6C34878D82A}">
                    <a16:rowId xmlns:a16="http://schemas.microsoft.com/office/drawing/2014/main" val="10002"/>
                  </a:ext>
                </a:extLst>
              </a:tr>
              <a:tr h="370840">
                <a:tc>
                  <a:txBody>
                    <a:bodyPr/>
                    <a:lstStyle/>
                    <a:p>
                      <a:pPr algn="ctr"/>
                      <a:r>
                        <a:rPr lang="pt-BR" b="1" dirty="0"/>
                        <a:t>ANO 2</a:t>
                      </a:r>
                    </a:p>
                  </a:txBody>
                  <a:tcPr/>
                </a:tc>
                <a:tc>
                  <a:txBody>
                    <a:bodyPr/>
                    <a:lstStyle/>
                    <a:p>
                      <a:pPr algn="r"/>
                      <a:r>
                        <a:rPr lang="pt-BR" dirty="0"/>
                        <a:t>7.160,00</a:t>
                      </a:r>
                    </a:p>
                  </a:txBody>
                  <a:tcPr/>
                </a:tc>
                <a:tc>
                  <a:txBody>
                    <a:bodyPr/>
                    <a:lstStyle/>
                    <a:p>
                      <a:pPr algn="r"/>
                      <a:r>
                        <a:rPr lang="pt-BR" dirty="0"/>
                        <a:t>14.320,00</a:t>
                      </a:r>
                    </a:p>
                  </a:txBody>
                  <a:tcPr/>
                </a:tc>
                <a:tc>
                  <a:txBody>
                    <a:bodyPr/>
                    <a:lstStyle/>
                    <a:p>
                      <a:pPr algn="r"/>
                      <a:r>
                        <a:rPr lang="pt-BR" dirty="0"/>
                        <a:t>21.480,00</a:t>
                      </a:r>
                    </a:p>
                  </a:txBody>
                  <a:tcPr/>
                </a:tc>
                <a:extLst>
                  <a:ext uri="{0D108BD9-81ED-4DB2-BD59-A6C34878D82A}">
                    <a16:rowId xmlns:a16="http://schemas.microsoft.com/office/drawing/2014/main" val="10003"/>
                  </a:ext>
                </a:extLst>
              </a:tr>
              <a:tr h="370840">
                <a:tc>
                  <a:txBody>
                    <a:bodyPr/>
                    <a:lstStyle/>
                    <a:p>
                      <a:pPr algn="ctr"/>
                      <a:r>
                        <a:rPr lang="pt-BR" b="1" dirty="0"/>
                        <a:t>ANO 3</a:t>
                      </a:r>
                    </a:p>
                  </a:txBody>
                  <a:tcPr/>
                </a:tc>
                <a:tc>
                  <a:txBody>
                    <a:bodyPr/>
                    <a:lstStyle/>
                    <a:p>
                      <a:pPr algn="r"/>
                      <a:r>
                        <a:rPr lang="pt-BR" dirty="0"/>
                        <a:t>7.160,00</a:t>
                      </a:r>
                    </a:p>
                  </a:txBody>
                  <a:tcPr/>
                </a:tc>
                <a:tc>
                  <a:txBody>
                    <a:bodyPr/>
                    <a:lstStyle/>
                    <a:p>
                      <a:pPr algn="r"/>
                      <a:r>
                        <a:rPr lang="pt-BR" dirty="0"/>
                        <a:t>21.480,00</a:t>
                      </a:r>
                    </a:p>
                  </a:txBody>
                  <a:tcPr/>
                </a:tc>
                <a:tc>
                  <a:txBody>
                    <a:bodyPr/>
                    <a:lstStyle/>
                    <a:p>
                      <a:pPr algn="r"/>
                      <a:r>
                        <a:rPr lang="pt-BR" dirty="0"/>
                        <a:t>14.320,00</a:t>
                      </a:r>
                    </a:p>
                  </a:txBody>
                  <a:tcPr/>
                </a:tc>
                <a:extLst>
                  <a:ext uri="{0D108BD9-81ED-4DB2-BD59-A6C34878D82A}">
                    <a16:rowId xmlns:a16="http://schemas.microsoft.com/office/drawing/2014/main" val="10004"/>
                  </a:ext>
                </a:extLst>
              </a:tr>
              <a:tr h="370840">
                <a:tc>
                  <a:txBody>
                    <a:bodyPr/>
                    <a:lstStyle/>
                    <a:p>
                      <a:pPr algn="ctr"/>
                      <a:r>
                        <a:rPr lang="pt-BR" b="1" dirty="0"/>
                        <a:t>ANO 4</a:t>
                      </a:r>
                    </a:p>
                  </a:txBody>
                  <a:tcPr/>
                </a:tc>
                <a:tc>
                  <a:txBody>
                    <a:bodyPr/>
                    <a:lstStyle/>
                    <a:p>
                      <a:pPr algn="r"/>
                      <a:r>
                        <a:rPr lang="pt-BR" dirty="0"/>
                        <a:t>7.160,00</a:t>
                      </a:r>
                    </a:p>
                  </a:txBody>
                  <a:tcPr/>
                </a:tc>
                <a:tc>
                  <a:txBody>
                    <a:bodyPr/>
                    <a:lstStyle/>
                    <a:p>
                      <a:pPr algn="r"/>
                      <a:r>
                        <a:rPr lang="pt-BR" dirty="0"/>
                        <a:t>28.640,00</a:t>
                      </a:r>
                    </a:p>
                  </a:txBody>
                  <a:tcPr/>
                </a:tc>
                <a:tc>
                  <a:txBody>
                    <a:bodyPr/>
                    <a:lstStyle/>
                    <a:p>
                      <a:pPr algn="r"/>
                      <a:r>
                        <a:rPr lang="pt-BR" dirty="0"/>
                        <a:t>7.160,00</a:t>
                      </a:r>
                    </a:p>
                  </a:txBody>
                  <a:tcPr/>
                </a:tc>
                <a:extLst>
                  <a:ext uri="{0D108BD9-81ED-4DB2-BD59-A6C34878D82A}">
                    <a16:rowId xmlns:a16="http://schemas.microsoft.com/office/drawing/2014/main" val="10005"/>
                  </a:ext>
                </a:extLst>
              </a:tr>
              <a:tr h="370840">
                <a:tc>
                  <a:txBody>
                    <a:bodyPr/>
                    <a:lstStyle/>
                    <a:p>
                      <a:pPr algn="ctr"/>
                      <a:r>
                        <a:rPr lang="pt-BR" b="1" dirty="0"/>
                        <a:t>ANO 5</a:t>
                      </a:r>
                    </a:p>
                  </a:txBody>
                  <a:tcPr/>
                </a:tc>
                <a:tc>
                  <a:txBody>
                    <a:bodyPr/>
                    <a:lstStyle/>
                    <a:p>
                      <a:pPr algn="r"/>
                      <a:r>
                        <a:rPr lang="pt-BR" dirty="0"/>
                        <a:t>7.160,00</a:t>
                      </a:r>
                    </a:p>
                  </a:txBody>
                  <a:tcPr/>
                </a:tc>
                <a:tc>
                  <a:txBody>
                    <a:bodyPr/>
                    <a:lstStyle/>
                    <a:p>
                      <a:pPr algn="r"/>
                      <a:r>
                        <a:rPr lang="pt-BR" dirty="0"/>
                        <a:t>35.800,00</a:t>
                      </a:r>
                    </a:p>
                  </a:txBody>
                  <a:tcPr/>
                </a:tc>
                <a:tc>
                  <a:txBody>
                    <a:bodyPr/>
                    <a:lstStyle/>
                    <a:p>
                      <a:pPr algn="r"/>
                      <a:r>
                        <a:rPr lang="pt-BR" dirty="0"/>
                        <a:t>0,00</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279970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88642" y="382218"/>
            <a:ext cx="10666270" cy="348647"/>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AVALIAÇÃO E BAIXA</a:t>
            </a:r>
          </a:p>
        </p:txBody>
      </p:sp>
      <p:sp>
        <p:nvSpPr>
          <p:cNvPr id="3" name="Espaço Reservado para Conteúdo 2"/>
          <p:cNvSpPr>
            <a:spLocks noGrp="1"/>
          </p:cNvSpPr>
          <p:nvPr>
            <p:ph idx="1"/>
          </p:nvPr>
        </p:nvSpPr>
        <p:spPr>
          <a:xfrm>
            <a:off x="687530" y="954517"/>
            <a:ext cx="10666270" cy="450759"/>
          </a:xfrm>
        </p:spPr>
        <p:txBody>
          <a:bodyPr>
            <a:noAutofit/>
          </a:bodyPr>
          <a:lstStyle/>
          <a:p>
            <a:pPr marL="0" indent="0">
              <a:buNone/>
            </a:pPr>
            <a:r>
              <a:rPr lang="pt-BR" sz="2400" b="1" dirty="0">
                <a:solidFill>
                  <a:schemeClr val="accent2">
                    <a:lumMod val="75000"/>
                  </a:schemeClr>
                </a:solidFill>
                <a:latin typeface="Arial" panose="020B0604020202020204" pitchFamily="34" charset="0"/>
                <a:cs typeface="Arial" panose="020B0604020202020204" pitchFamily="34" charset="0"/>
              </a:rPr>
              <a:t>4 -  Exaustão</a:t>
            </a:r>
            <a:endParaRPr lang="pt-BR" sz="2000" dirty="0"/>
          </a:p>
        </p:txBody>
      </p:sp>
      <p:sp>
        <p:nvSpPr>
          <p:cNvPr id="4" name="Espaço Reservado para Rodapé 3"/>
          <p:cNvSpPr>
            <a:spLocks noGrp="1"/>
          </p:cNvSpPr>
          <p:nvPr>
            <p:ph type="ftr" sz="quarter" idx="11"/>
          </p:nvPr>
        </p:nvSpPr>
        <p:spPr>
          <a:xfrm>
            <a:off x="0" y="6602658"/>
            <a:ext cx="4114800" cy="23763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78</a:t>
            </a:fld>
            <a:endParaRPr lang="pt-BR"/>
          </a:p>
        </p:txBody>
      </p:sp>
      <p:sp>
        <p:nvSpPr>
          <p:cNvPr id="7" name="Retângulo 6"/>
          <p:cNvSpPr/>
          <p:nvPr/>
        </p:nvSpPr>
        <p:spPr>
          <a:xfrm>
            <a:off x="1107583" y="2644170"/>
            <a:ext cx="10650828" cy="461665"/>
          </a:xfrm>
          <a:prstGeom prst="rect">
            <a:avLst/>
          </a:prstGeom>
        </p:spPr>
        <p:txBody>
          <a:bodyPr wrap="square">
            <a:spAutoFit/>
          </a:bodyPr>
          <a:lstStyle/>
          <a:p>
            <a:pPr algn="just"/>
            <a:r>
              <a:rPr lang="pt-BR" sz="2400" dirty="0">
                <a:latin typeface="Arial" panose="020B0604020202020204" pitchFamily="34" charset="0"/>
                <a:cs typeface="Arial" panose="020B0604020202020204" pitchFamily="34" charset="0"/>
              </a:rPr>
              <a:t>	</a:t>
            </a:r>
            <a:endParaRPr lang="pt-BR" sz="2800" dirty="0">
              <a:latin typeface="Arial" panose="020B0604020202020204" pitchFamily="34" charset="0"/>
              <a:cs typeface="Arial" panose="020B0604020202020204" pitchFamily="34" charset="0"/>
            </a:endParaRPr>
          </a:p>
        </p:txBody>
      </p:sp>
      <p:sp>
        <p:nvSpPr>
          <p:cNvPr id="6" name="Retângulo 5"/>
          <p:cNvSpPr/>
          <p:nvPr/>
        </p:nvSpPr>
        <p:spPr>
          <a:xfrm>
            <a:off x="837126" y="2372664"/>
            <a:ext cx="10465158" cy="1384995"/>
          </a:xfrm>
          <a:prstGeom prst="rect">
            <a:avLst/>
          </a:prstGeom>
        </p:spPr>
        <p:txBody>
          <a:bodyPr wrap="square">
            <a:spAutoFit/>
          </a:bodyPr>
          <a:lstStyle/>
          <a:p>
            <a:pPr algn="just"/>
            <a:r>
              <a:rPr lang="pt-BR" sz="2800" dirty="0">
                <a:latin typeface="Arial" panose="020B0604020202020204" pitchFamily="34" charset="0"/>
                <a:cs typeface="Arial" panose="020B0604020202020204" pitchFamily="34" charset="0"/>
              </a:rPr>
              <a:t>	É calculada sobre direitos de recursos minerais e florestais, portanto exige uma análise bastante apurada da capacidade da reserva em exaustão e sua extração.</a:t>
            </a:r>
          </a:p>
        </p:txBody>
      </p:sp>
    </p:spTree>
    <p:extLst>
      <p:ext uri="{BB962C8B-B14F-4D97-AF65-F5344CB8AC3E}">
        <p14:creationId xmlns:p14="http://schemas.microsoft.com/office/powerpoint/2010/main" val="23480417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a:t>UNYPÚBLICA UNYFLEX</a:t>
            </a:r>
          </a:p>
        </p:txBody>
      </p:sp>
      <p:sp>
        <p:nvSpPr>
          <p:cNvPr id="3" name="Espaço Reservado para Número de Slide 2"/>
          <p:cNvSpPr>
            <a:spLocks noGrp="1"/>
          </p:cNvSpPr>
          <p:nvPr>
            <p:ph type="sldNum" sz="quarter" idx="12"/>
          </p:nvPr>
        </p:nvSpPr>
        <p:spPr/>
        <p:txBody>
          <a:bodyPr/>
          <a:lstStyle/>
          <a:p>
            <a:fld id="{F5EF8141-5781-4FD4-9552-C5D35CA5005E}" type="slidenum">
              <a:rPr lang="pt-BR" smtClean="0"/>
              <a:t>79</a:t>
            </a:fld>
            <a:endParaRPr lang="pt-BR"/>
          </a:p>
        </p:txBody>
      </p:sp>
    </p:spTree>
    <p:extLst>
      <p:ext uri="{BB962C8B-B14F-4D97-AF65-F5344CB8AC3E}">
        <p14:creationId xmlns:p14="http://schemas.microsoft.com/office/powerpoint/2010/main" val="4063699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528034"/>
          </a:xfrm>
        </p:spPr>
        <p:txBody>
          <a:bodyPr>
            <a:normAutofit/>
          </a:bodyPr>
          <a:lstStyle/>
          <a:p>
            <a:pPr algn="r"/>
            <a:r>
              <a:rPr lang="pt-BR" sz="1400" b="1" dirty="0">
                <a:solidFill>
                  <a:srgbClr val="FF0000"/>
                </a:solidFill>
                <a:latin typeface="Arial" panose="020B0604020202020204" pitchFamily="34" charset="0"/>
                <a:cs typeface="Arial" panose="020B0604020202020204" pitchFamily="34" charset="0"/>
              </a:rPr>
              <a:t>INCORPORAÇÃO , AVALIAÇÃO E BAIXA - Atualizado</a:t>
            </a:r>
          </a:p>
        </p:txBody>
      </p:sp>
      <p:sp>
        <p:nvSpPr>
          <p:cNvPr id="3" name="Espaço Reservado para Conteúdo 2"/>
          <p:cNvSpPr>
            <a:spLocks noGrp="1"/>
          </p:cNvSpPr>
          <p:nvPr>
            <p:ph idx="1"/>
          </p:nvPr>
        </p:nvSpPr>
        <p:spPr>
          <a:xfrm>
            <a:off x="838200" y="1146221"/>
            <a:ext cx="10608733" cy="4940590"/>
          </a:xfrm>
        </p:spPr>
        <p:txBody>
          <a:bodyPr>
            <a:normAutofit lnSpcReduction="10000"/>
          </a:bodyPr>
          <a:lstStyle/>
          <a:p>
            <a:pPr marL="457200" lvl="1" indent="0">
              <a:buNone/>
            </a:pPr>
            <a:endParaRPr lang="pt-BR" sz="1800" dirty="0"/>
          </a:p>
          <a:p>
            <a:pPr marL="457200" lvl="1" indent="0">
              <a:buNone/>
            </a:pPr>
            <a:r>
              <a:rPr lang="pt-BR" sz="2000" b="1" dirty="0">
                <a:latin typeface="Arial" panose="020B0604020202020204" pitchFamily="34" charset="0"/>
                <a:cs typeface="Arial" panose="020B0604020202020204" pitchFamily="34" charset="0"/>
              </a:rPr>
              <a:t>4- Depreciação de bens públicos: </a:t>
            </a:r>
          </a:p>
          <a:p>
            <a:pPr marL="800100" lvl="1" indent="-342900">
              <a:buAutoNum type="alphaLcParenR"/>
            </a:pPr>
            <a:r>
              <a:rPr lang="pt-BR" sz="2000" dirty="0">
                <a:latin typeface="Arial" panose="020B0604020202020204" pitchFamily="34" charset="0"/>
                <a:cs typeface="Arial" panose="020B0604020202020204" pitchFamily="34" charset="0"/>
              </a:rPr>
              <a:t>Depreciação </a:t>
            </a:r>
          </a:p>
          <a:p>
            <a:pPr marL="800100" lvl="1" indent="-342900">
              <a:buAutoNum type="alphaLcParenR"/>
            </a:pPr>
            <a:r>
              <a:rPr lang="pt-BR" sz="2000" dirty="0">
                <a:latin typeface="Arial" panose="020B0604020202020204" pitchFamily="34" charset="0"/>
                <a:cs typeface="Arial" panose="020B0604020202020204" pitchFamily="34" charset="0"/>
              </a:rPr>
              <a:t>Amortização </a:t>
            </a:r>
          </a:p>
          <a:p>
            <a:pPr marL="800100" lvl="1" indent="-342900">
              <a:buAutoNum type="alphaLcParenR"/>
            </a:pPr>
            <a:r>
              <a:rPr lang="pt-BR" sz="2000" dirty="0">
                <a:latin typeface="Arial" panose="020B0604020202020204" pitchFamily="34" charset="0"/>
                <a:cs typeface="Arial" panose="020B0604020202020204" pitchFamily="34" charset="0"/>
              </a:rPr>
              <a:t>Exaustão </a:t>
            </a:r>
          </a:p>
          <a:p>
            <a:pPr marL="800100" lvl="1" indent="-342900">
              <a:buAutoNum type="alphaLcParenR"/>
            </a:pPr>
            <a:r>
              <a:rPr lang="pt-BR" sz="2000" dirty="0">
                <a:latin typeface="Arial" panose="020B0604020202020204" pitchFamily="34" charset="0"/>
                <a:cs typeface="Arial" panose="020B0604020202020204" pitchFamily="34" charset="0"/>
              </a:rPr>
              <a:t>Vida útil dos bens</a:t>
            </a:r>
          </a:p>
          <a:p>
            <a:pPr marL="800100" lvl="1" indent="-342900">
              <a:buAutoNum type="alphaLcParenR"/>
            </a:pPr>
            <a:r>
              <a:rPr lang="pt-BR" sz="2000" dirty="0">
                <a:latin typeface="Arial" panose="020B0604020202020204" pitchFamily="34" charset="0"/>
                <a:cs typeface="Arial" panose="020B0604020202020204" pitchFamily="34" charset="0"/>
              </a:rPr>
              <a:t>Valor residual </a:t>
            </a:r>
          </a:p>
          <a:p>
            <a:pPr marL="800100" lvl="1" indent="-342900">
              <a:buAutoNum type="alphaLcParenR"/>
            </a:pPr>
            <a:r>
              <a:rPr lang="pt-BR" sz="2000" dirty="0">
                <a:latin typeface="Arial" panose="020B0604020202020204" pitchFamily="34" charset="0"/>
                <a:cs typeface="Arial" panose="020B0604020202020204" pitchFamily="34" charset="0"/>
              </a:rPr>
              <a:t>Métodos de depreciação</a:t>
            </a:r>
          </a:p>
          <a:p>
            <a:pPr marL="800100" lvl="1" indent="-342900">
              <a:buAutoNum type="alphaLcParenR"/>
            </a:pPr>
            <a:endParaRPr lang="pt-BR" sz="2000" dirty="0">
              <a:latin typeface="Arial" panose="020B0604020202020204" pitchFamily="34" charset="0"/>
              <a:cs typeface="Arial" panose="020B0604020202020204" pitchFamily="34" charset="0"/>
            </a:endParaRPr>
          </a:p>
          <a:p>
            <a:pPr marL="457200" lvl="1" indent="0">
              <a:buNone/>
            </a:pPr>
            <a:r>
              <a:rPr lang="pt-BR" sz="2000" b="1" dirty="0">
                <a:latin typeface="Arial" panose="020B0604020202020204" pitchFamily="34" charset="0"/>
                <a:cs typeface="Arial" panose="020B0604020202020204" pitchFamily="34" charset="0"/>
              </a:rPr>
              <a:t>5- Baixa de bens públicos: </a:t>
            </a:r>
          </a:p>
          <a:p>
            <a:pPr marL="800100" lvl="1" indent="-342900">
              <a:buAutoNum type="alphaLcParenR"/>
            </a:pPr>
            <a:r>
              <a:rPr lang="pt-BR" sz="2000" dirty="0">
                <a:latin typeface="Arial" panose="020B0604020202020204" pitchFamily="34" charset="0"/>
                <a:cs typeface="Arial" panose="020B0604020202020204" pitchFamily="34" charset="0"/>
              </a:rPr>
              <a:t>Alienação (móveis e imóveis) </a:t>
            </a:r>
          </a:p>
          <a:p>
            <a:pPr marL="800100" lvl="1" indent="-342900">
              <a:buAutoNum type="alphaLcParenR"/>
            </a:pPr>
            <a:r>
              <a:rPr lang="pt-BR" sz="2000" dirty="0">
                <a:latin typeface="Arial" panose="020B0604020202020204" pitchFamily="34" charset="0"/>
                <a:cs typeface="Arial" panose="020B0604020202020204" pitchFamily="34" charset="0"/>
              </a:rPr>
              <a:t>Furtos, extravios, roubos e incêndios </a:t>
            </a:r>
          </a:p>
          <a:p>
            <a:pPr marL="800100" lvl="1" indent="-342900">
              <a:buAutoNum type="alphaLcParenR"/>
            </a:pPr>
            <a:r>
              <a:rPr lang="pt-BR" sz="2000" dirty="0">
                <a:latin typeface="Arial" panose="020B0604020202020204" pitchFamily="34" charset="0"/>
                <a:cs typeface="Arial" panose="020B0604020202020204" pitchFamily="34" charset="0"/>
              </a:rPr>
              <a:t>Destruição </a:t>
            </a:r>
          </a:p>
          <a:p>
            <a:pPr marL="800100" lvl="1" indent="-342900">
              <a:buAutoNum type="alphaLcParenR"/>
            </a:pPr>
            <a:r>
              <a:rPr lang="pt-BR" sz="2000" dirty="0">
                <a:latin typeface="Arial" panose="020B0604020202020204" pitchFamily="34" charset="0"/>
                <a:cs typeface="Arial" panose="020B0604020202020204" pitchFamily="34" charset="0"/>
              </a:rPr>
              <a:t>Cessão e transferência </a:t>
            </a:r>
          </a:p>
          <a:p>
            <a:pPr marL="800100" lvl="1" indent="-342900">
              <a:buAutoNum type="alphaLcParenR"/>
            </a:pPr>
            <a:r>
              <a:rPr lang="pt-BR" sz="2000" dirty="0">
                <a:latin typeface="Arial" panose="020B0604020202020204" pitchFamily="34" charset="0"/>
                <a:cs typeface="Arial" panose="020B0604020202020204" pitchFamily="34" charset="0"/>
              </a:rPr>
              <a:t>Doação</a:t>
            </a:r>
          </a:p>
          <a:p>
            <a:pPr lvl="1"/>
            <a:endParaRPr lang="pt-BR" sz="1800" b="1" dirty="0">
              <a:latin typeface="Arial" panose="020B0604020202020204" pitchFamily="34" charset="0"/>
              <a:cs typeface="Arial" panose="020B0604020202020204" pitchFamily="34" charset="0"/>
            </a:endParaRPr>
          </a:p>
          <a:p>
            <a:pPr lvl="1"/>
            <a:endParaRPr lang="pt-BR" sz="1800" b="1"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a:xfrm>
            <a:off x="208625" y="6603223"/>
            <a:ext cx="2264118" cy="236503"/>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8</a:t>
            </a:fld>
            <a:endParaRPr lang="pt-BR"/>
          </a:p>
        </p:txBody>
      </p:sp>
    </p:spTree>
    <p:extLst>
      <p:ext uri="{BB962C8B-B14F-4D97-AF65-F5344CB8AC3E}">
        <p14:creationId xmlns:p14="http://schemas.microsoft.com/office/powerpoint/2010/main" val="31032985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47889" y="3379258"/>
            <a:ext cx="8836378" cy="1325563"/>
          </a:xfrm>
        </p:spPr>
        <p:txBody>
          <a:bodyPr>
            <a:normAutofit/>
          </a:bodyPr>
          <a:lstStyle/>
          <a:p>
            <a:br>
              <a:rPr lang="pt-BR" sz="3600" dirty="0">
                <a:solidFill>
                  <a:schemeClr val="bg1"/>
                </a:solidFill>
                <a:latin typeface="Arial" panose="020B0604020202020204" pitchFamily="34" charset="0"/>
                <a:cs typeface="Arial" panose="020B0604020202020204" pitchFamily="34" charset="0"/>
              </a:rPr>
            </a:br>
            <a:endParaRPr lang="pt-BR" sz="3600" dirty="0">
              <a:solidFill>
                <a:schemeClr val="bg1"/>
              </a:solidFill>
              <a:latin typeface="Arial" panose="020B0604020202020204" pitchFamily="34" charset="0"/>
              <a:cs typeface="Arial" panose="020B0604020202020204" pitchFamily="34" charset="0"/>
            </a:endParaRPr>
          </a:p>
        </p:txBody>
      </p:sp>
      <p:sp>
        <p:nvSpPr>
          <p:cNvPr id="3" name="Espaço Reservado para Rodapé 2"/>
          <p:cNvSpPr>
            <a:spLocks noGrp="1"/>
          </p:cNvSpPr>
          <p:nvPr>
            <p:ph type="ftr" sz="quarter" idx="11"/>
          </p:nvPr>
        </p:nvSpPr>
        <p:spPr/>
        <p:txBody>
          <a:bodyPr/>
          <a:lstStyle/>
          <a:p>
            <a:r>
              <a:rPr lang="pt-BR"/>
              <a:t>UNYPÚBLICA UNYFLEX</a:t>
            </a:r>
          </a:p>
        </p:txBody>
      </p:sp>
      <p:sp>
        <p:nvSpPr>
          <p:cNvPr id="4" name="Espaço Reservado para Número de Slide 3"/>
          <p:cNvSpPr>
            <a:spLocks noGrp="1"/>
          </p:cNvSpPr>
          <p:nvPr>
            <p:ph type="sldNum" sz="quarter" idx="12"/>
          </p:nvPr>
        </p:nvSpPr>
        <p:spPr/>
        <p:txBody>
          <a:bodyPr/>
          <a:lstStyle/>
          <a:p>
            <a:fld id="{F5EF8141-5781-4FD4-9552-C5D35CA5005E}" type="slidenum">
              <a:rPr lang="pt-BR" smtClean="0"/>
              <a:t>80</a:t>
            </a:fld>
            <a:endParaRPr lang="pt-BR"/>
          </a:p>
        </p:txBody>
      </p:sp>
    </p:spTree>
    <p:extLst>
      <p:ext uri="{BB962C8B-B14F-4D97-AF65-F5344CB8AC3E}">
        <p14:creationId xmlns:p14="http://schemas.microsoft.com/office/powerpoint/2010/main" val="34590971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a:t>UNYPÚBLICA UNYFLEX</a:t>
            </a:r>
          </a:p>
        </p:txBody>
      </p:sp>
      <p:sp>
        <p:nvSpPr>
          <p:cNvPr id="3" name="Espaço Reservado para Número de Slide 2"/>
          <p:cNvSpPr>
            <a:spLocks noGrp="1"/>
          </p:cNvSpPr>
          <p:nvPr>
            <p:ph type="sldNum" sz="quarter" idx="12"/>
          </p:nvPr>
        </p:nvSpPr>
        <p:spPr/>
        <p:txBody>
          <a:bodyPr/>
          <a:lstStyle/>
          <a:p>
            <a:fld id="{F5EF8141-5781-4FD4-9552-C5D35CA5005E}" type="slidenum">
              <a:rPr lang="pt-BR" smtClean="0"/>
              <a:t>81</a:t>
            </a:fld>
            <a:endParaRPr lang="pt-BR"/>
          </a:p>
        </p:txBody>
      </p:sp>
    </p:spTree>
    <p:extLst>
      <p:ext uri="{BB962C8B-B14F-4D97-AF65-F5344CB8AC3E}">
        <p14:creationId xmlns:p14="http://schemas.microsoft.com/office/powerpoint/2010/main" val="3238005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528034"/>
          </a:xfrm>
        </p:spPr>
        <p:txBody>
          <a:bodyPr>
            <a:normAutofit fontScale="90000"/>
          </a:bodyPr>
          <a:lstStyle/>
          <a:p>
            <a:pPr algn="r"/>
            <a:r>
              <a:rPr lang="pt-BR" sz="2000" b="1" dirty="0">
                <a:solidFill>
                  <a:srgbClr val="FF0000"/>
                </a:solidFill>
                <a:latin typeface="Arial" panose="020B0604020202020204" pitchFamily="34" charset="0"/>
                <a:cs typeface="Arial" panose="020B0604020202020204" pitchFamily="34" charset="0"/>
              </a:rPr>
              <a:t>INCORPORAÇÃO, AVALIAÇÃO E BAIXA</a:t>
            </a:r>
            <a:br>
              <a:rPr lang="pt-BR" sz="2000" b="1" dirty="0">
                <a:latin typeface="Arial" panose="020B0604020202020204" pitchFamily="34" charset="0"/>
                <a:cs typeface="Arial" panose="020B0604020202020204" pitchFamily="34" charset="0"/>
              </a:rPr>
            </a:b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38200" y="1236373"/>
            <a:ext cx="10608733" cy="4940590"/>
          </a:xfrm>
        </p:spPr>
        <p:txBody>
          <a:bodyPr>
            <a:normAutofit lnSpcReduction="10000"/>
          </a:bodyPr>
          <a:lstStyle/>
          <a:p>
            <a:pPr marL="0" indent="0">
              <a:buNone/>
              <a:defRPr/>
            </a:pPr>
            <a:r>
              <a:rPr lang="pt-BR" b="1" dirty="0"/>
              <a:t>                                EXECUÇÃO ORÇAMENTÁRIA</a:t>
            </a:r>
          </a:p>
          <a:p>
            <a:pPr>
              <a:buFontTx/>
              <a:buChar char="-"/>
              <a:defRPr/>
            </a:pPr>
            <a:r>
              <a:rPr lang="pt-BR" b="1" dirty="0"/>
              <a:t>Proposta Orçamentária</a:t>
            </a:r>
          </a:p>
          <a:p>
            <a:pPr>
              <a:buFontTx/>
              <a:buChar char="-"/>
              <a:defRPr/>
            </a:pPr>
            <a:r>
              <a:rPr lang="pt-BR" b="1" dirty="0"/>
              <a:t>Lei Orçamentária</a:t>
            </a:r>
          </a:p>
          <a:p>
            <a:pPr>
              <a:buFontTx/>
              <a:buChar char="-"/>
              <a:defRPr/>
            </a:pPr>
            <a:r>
              <a:rPr lang="pt-BR" b="1" dirty="0"/>
              <a:t>Receita – Tributos - Impostos, taxas e contribuições de melhoria</a:t>
            </a:r>
          </a:p>
          <a:p>
            <a:pPr marL="0" indent="0">
              <a:buNone/>
              <a:defRPr/>
            </a:pPr>
            <a:r>
              <a:rPr lang="pt-BR" b="1" dirty="0"/>
              <a:t>	          transferências Governamentais.</a:t>
            </a:r>
          </a:p>
          <a:p>
            <a:pPr>
              <a:buFontTx/>
              <a:buChar char="-"/>
              <a:defRPr/>
            </a:pPr>
            <a:r>
              <a:rPr lang="pt-BR" b="1" dirty="0"/>
              <a:t>Despesas – Processos Licitatórios</a:t>
            </a:r>
          </a:p>
          <a:p>
            <a:pPr marL="0" indent="0">
              <a:buNone/>
              <a:defRPr/>
            </a:pPr>
            <a:r>
              <a:rPr lang="pt-BR" b="1" dirty="0"/>
              <a:t>		  Salários</a:t>
            </a:r>
          </a:p>
          <a:p>
            <a:pPr marL="0" indent="0">
              <a:buNone/>
              <a:defRPr/>
            </a:pPr>
            <a:r>
              <a:rPr lang="pt-BR" b="1" dirty="0"/>
              <a:t>		  Despesas Antecipadas (Diárias / Suprimento de Fundos)</a:t>
            </a:r>
          </a:p>
          <a:p>
            <a:pPr marL="0" indent="0">
              <a:buNone/>
              <a:defRPr/>
            </a:pPr>
            <a:r>
              <a:rPr lang="pt-BR" b="1" dirty="0"/>
              <a:t> - Contabilizações dos Atos e Fatos Contábeis. </a:t>
            </a:r>
          </a:p>
          <a:p>
            <a:pPr marL="0" indent="0">
              <a:buNone/>
              <a:defRPr/>
            </a:pPr>
            <a:r>
              <a:rPr lang="pt-BR" b="1" dirty="0"/>
              <a:t>		  Registro no SIM  AM  - TCE - PR                      </a:t>
            </a:r>
          </a:p>
          <a:p>
            <a:endParaRPr lang="pt-BR" b="1" dirty="0"/>
          </a:p>
          <a:p>
            <a:endParaRPr lang="pt-BR" dirty="0"/>
          </a:p>
        </p:txBody>
      </p:sp>
      <p:sp>
        <p:nvSpPr>
          <p:cNvPr id="4" name="Espaço Reservado para Rodapé 3"/>
          <p:cNvSpPr>
            <a:spLocks noGrp="1"/>
          </p:cNvSpPr>
          <p:nvPr>
            <p:ph type="ftr" sz="quarter" idx="11"/>
          </p:nvPr>
        </p:nvSpPr>
        <p:spPr>
          <a:xfrm>
            <a:off x="0" y="6538912"/>
            <a:ext cx="4114800" cy="186118"/>
          </a:xfrm>
        </p:spPr>
        <p:txBody>
          <a:bodyPr/>
          <a:lstStyle/>
          <a:p>
            <a:r>
              <a:rPr lang="pt-BR" b="1" dirty="0">
                <a:solidFill>
                  <a:schemeClr val="tx1"/>
                </a:solidFill>
              </a:rPr>
              <a:t>Prof. Valdir Miranda Pinto</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9</a:t>
            </a:fld>
            <a:endParaRPr lang="pt-BR"/>
          </a:p>
        </p:txBody>
      </p:sp>
    </p:spTree>
    <p:extLst>
      <p:ext uri="{BB962C8B-B14F-4D97-AF65-F5344CB8AC3E}">
        <p14:creationId xmlns:p14="http://schemas.microsoft.com/office/powerpoint/2010/main" val="529245015"/>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5629</TotalTime>
  <Words>4999</Words>
  <Application>Microsoft Office PowerPoint</Application>
  <PresentationFormat>Widescreen</PresentationFormat>
  <Paragraphs>938</Paragraphs>
  <Slides>81</Slides>
  <Notes>6</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81</vt:i4>
      </vt:variant>
    </vt:vector>
  </HeadingPairs>
  <TitlesOfParts>
    <vt:vector size="86" baseType="lpstr">
      <vt:lpstr>Arial</vt:lpstr>
      <vt:lpstr>Arial Black</vt:lpstr>
      <vt:lpstr>Calibri</vt:lpstr>
      <vt:lpstr>Calibri Light</vt:lpstr>
      <vt:lpstr>Tema do Office</vt:lpstr>
      <vt:lpstr>Apresentação do PowerPoint</vt:lpstr>
      <vt:lpstr>Apresentação do PowerPoint</vt:lpstr>
      <vt:lpstr>Apresentação do PowerPoint</vt:lpstr>
      <vt:lpstr>Apresentação do PowerPoint</vt:lpstr>
      <vt:lpstr> </vt:lpstr>
      <vt:lpstr>INCORPORAÇÃO , AVALIAÇÃO E BAIXA - Atualizado</vt:lpstr>
      <vt:lpstr>INCORPORAÇÃO , AVALIAÇÃO E BAIXA - Atualizado</vt:lpstr>
      <vt:lpstr>INCORPORAÇÃO , AVALIAÇÃO E BAIXA - Atualizado</vt:lpstr>
      <vt:lpstr>INCORPORAÇÃO, AVALIAÇÃO E BAIXA </vt:lpstr>
      <vt:lpstr>INCORPORAÇÃO, AVALIAÇÃO E BAIXA </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     </vt:lpstr>
      <vt:lpstr>INCORPORAÇÃO, AVALIAÇÃO E BAIXA</vt:lpstr>
      <vt:lpstr>INCORPORAÇÃO, AVALIAÇÃO E BAIXA</vt:lpstr>
      <vt:lpstr>INCORPORAÇÃO, AVALIAÇÃO E BAIXAS </vt:lpstr>
      <vt:lpstr> - INCORPORAÇÃO, AVALIAÇÃO E BAIXA </vt:lpstr>
      <vt:lpstr>INVENTÁRIO, AVALIAÇÃO E BAIXA</vt:lpstr>
      <vt:lpstr>INCORPORAÇÃO, AVALIAÇÃO E BAIXA  </vt:lpstr>
      <vt:lpstr>INCORPORTAÇÃO, AVALIAÇÃO E BAIXA</vt:lpstr>
      <vt:lpstr>INCORPORAÇÃO, AVALIAÇÃO E BAIXA </vt:lpstr>
      <vt:lpstr>INCORPORAÇÃO, AVALIAÇÃO E BAIXA </vt:lpstr>
      <vt:lpstr>Apresentação do PowerPoint</vt:lpstr>
      <vt:lpstr>INCORPORAÇÃO, AVALIAÇÃO E BAIXA</vt:lpstr>
      <vt:lpstr>INCORPORAÇÃO, AVALIAÇÃO E BAIXA</vt:lpstr>
      <vt:lpstr>INCORPORAÇÃO, AVALIAÇÃO E BAIXA </vt:lpstr>
      <vt:lpstr>INCORPORAÇÃO, AVALIAÇÃO E BAIXA </vt:lpstr>
      <vt:lpstr>INCORPORAÇÃO, AVALIAÇÃO E BAIXA </vt:lpstr>
      <vt:lpstr>INCORPORAÇÃO, AVALIAÇÃO E BAIXA </vt:lpstr>
      <vt:lpstr>INCORPORAÇÃO, AVALIAÇÃO E BAIXA </vt:lpstr>
      <vt:lpstr>                                                                                                                                                       INCORPORAÇÃO, AVALIAÇÃO E BAIXA            </vt:lpstr>
      <vt:lpstr>                                                                                                                                                       INCORPORAÇÃO, AVALIAÇÃO E BAIXA            </vt:lpstr>
      <vt:lpstr>                                                                                                                                                       INCORPORAÇÃO, AVALIAÇÃO E BAIXA            Avaliação dos Bens Públicos: Fatores Excludentes </vt:lpstr>
      <vt:lpstr>INCORPORAÇÃO, AVALIAÇÃO E BAIXA</vt:lpstr>
      <vt:lpstr>                                                         INCORPORAÇÃO, AVALIAÇÃO E BAIXA </vt:lpstr>
      <vt:lpstr>INCORPORAÇÃO, AVALIAÇÃO E BAIXA </vt:lpstr>
      <vt:lpstr>INCORPORAÇÃO, AVALIAÇÃO E BAIXA </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 </vt:lpstr>
      <vt:lpstr>INCORPORAÇÃO, AVALIAÇÃO E BAIXA </vt:lpstr>
      <vt:lpstr>INCORPORAÇÃO, AVALIAÇÃO E BAIXA </vt:lpstr>
      <vt:lpstr>INCORPORAÇÃO, AVALIAÇÃO E BAIXA </vt:lpstr>
      <vt:lpstr>INCORPORAÇÃO, AVALIAÇÃO E BAIXA</vt:lpstr>
      <vt:lpstr>INCORPORAÇÃO, AVALIAÇÃO E BAIXA</vt:lpstr>
      <vt:lpstr>INCORPORAÇÃO, AVALIAÇÃO E BAIXA</vt:lpstr>
      <vt:lpstr>                                                                                                       INCORPORAÇÃO, AVALIAÇÃO E BAIXA            3 - Avaliação dos Bens Públicos: Fatores Excludentes </vt:lpstr>
      <vt:lpstr>                                                                                                                                          INCORPORAÇÃO, AVALIAÇÃO E BAIXA            3 - Avaliação dos Bens Públicos: Fatores Excludentes </vt:lpstr>
      <vt:lpstr>                                                                                                              INCORPORAÇÃO, AVALIAÇÃO E BAIXA           3 - Avaliação dos Bens Públicos: Fatores Excludentes </vt:lpstr>
      <vt:lpstr>                                                                                                                               INCORPORAÇÃO, AVALIAÇÃO E BAIXA             3 -  Avaliação dos Bens Públicos: Fatores Excludentes </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INCORPORAÇÃO, AVALIAÇÃO E BAIXA</vt:lpstr>
      <vt:lpstr>Apresentação do PowerPoint</vt:lpstr>
      <vt:lpstr> </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dc:creator>
  <cp:lastModifiedBy>Valdir Miranda Pinto</cp:lastModifiedBy>
  <cp:revision>260</cp:revision>
  <dcterms:created xsi:type="dcterms:W3CDTF">2021-01-15T17:03:51Z</dcterms:created>
  <dcterms:modified xsi:type="dcterms:W3CDTF">2025-12-08T01:01:06Z</dcterms:modified>
</cp:coreProperties>
</file>